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42"/>
  </p:notesMasterIdLst>
  <p:handoutMasterIdLst>
    <p:handoutMasterId r:id="rId43"/>
  </p:handoutMasterIdLst>
  <p:sldIdLst>
    <p:sldId id="256" r:id="rId5"/>
    <p:sldId id="485" r:id="rId6"/>
    <p:sldId id="486" r:id="rId7"/>
    <p:sldId id="487" r:id="rId8"/>
    <p:sldId id="488" r:id="rId9"/>
    <p:sldId id="736" r:id="rId10"/>
    <p:sldId id="737" r:id="rId11"/>
    <p:sldId id="738" r:id="rId12"/>
    <p:sldId id="739" r:id="rId13"/>
    <p:sldId id="740" r:id="rId14"/>
    <p:sldId id="741" r:id="rId15"/>
    <p:sldId id="742" r:id="rId16"/>
    <p:sldId id="743" r:id="rId17"/>
    <p:sldId id="744" r:id="rId18"/>
    <p:sldId id="745" r:id="rId19"/>
    <p:sldId id="746" r:id="rId20"/>
    <p:sldId id="750" r:id="rId21"/>
    <p:sldId id="751" r:id="rId22"/>
    <p:sldId id="747" r:id="rId23"/>
    <p:sldId id="748" r:id="rId24"/>
    <p:sldId id="749" r:id="rId25"/>
    <p:sldId id="753" r:id="rId26"/>
    <p:sldId id="754" r:id="rId27"/>
    <p:sldId id="755" r:id="rId28"/>
    <p:sldId id="756" r:id="rId29"/>
    <p:sldId id="757" r:id="rId30"/>
    <p:sldId id="758" r:id="rId31"/>
    <p:sldId id="759" r:id="rId32"/>
    <p:sldId id="760" r:id="rId33"/>
    <p:sldId id="761" r:id="rId34"/>
    <p:sldId id="762" r:id="rId35"/>
    <p:sldId id="764" r:id="rId36"/>
    <p:sldId id="765" r:id="rId37"/>
    <p:sldId id="766" r:id="rId38"/>
    <p:sldId id="721" r:id="rId39"/>
    <p:sldId id="767" r:id="rId40"/>
    <p:sldId id="768" r:id="rId41"/>
  </p:sldIdLst>
  <p:sldSz cx="9144000" cy="6858000" type="screen4x3"/>
  <p:notesSz cx="9928225" cy="6797675"/>
  <p:custDataLst>
    <p:tags r:id="rId4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Rafferty" initials="SR" lastIdx="1" clrIdx="0">
    <p:extLst>
      <p:ext uri="{19B8F6BF-5375-455C-9EA6-DF929625EA0E}">
        <p15:presenceInfo xmlns:p15="http://schemas.microsoft.com/office/powerpoint/2012/main" userId="a04426156b3b4a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71" autoAdjust="0"/>
    <p:restoredTop sz="93157" autoAdjust="0"/>
  </p:normalViewPr>
  <p:slideViewPr>
    <p:cSldViewPr>
      <p:cViewPr varScale="1">
        <p:scale>
          <a:sx n="73" d="100"/>
          <a:sy n="73" d="100"/>
        </p:scale>
        <p:origin x="1482" y="72"/>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05/08/2018</a:t>
            </a:fld>
            <a:endParaRPr lang="en-GB" dirty="0"/>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dirty="0"/>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8/5/2018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56456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69BD36D-642D-4AB7-B9E3-99692D168A8F}" type="slidenum">
              <a:rPr lang="en-GB" smtClean="0"/>
              <a:pPr/>
              <a:t>10</a:t>
            </a:fld>
            <a:endParaRPr lang="en-GB"/>
          </a:p>
        </p:txBody>
      </p:sp>
    </p:spTree>
    <p:extLst>
      <p:ext uri="{BB962C8B-B14F-4D97-AF65-F5344CB8AC3E}">
        <p14:creationId xmlns:p14="http://schemas.microsoft.com/office/powerpoint/2010/main" val="1451136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69BD36D-642D-4AB7-B9E3-99692D168A8F}" type="slidenum">
              <a:rPr lang="en-GB" smtClean="0"/>
              <a:pPr/>
              <a:t>11</a:t>
            </a:fld>
            <a:endParaRPr lang="en-GB"/>
          </a:p>
        </p:txBody>
      </p:sp>
    </p:spTree>
    <p:extLst>
      <p:ext uri="{BB962C8B-B14F-4D97-AF65-F5344CB8AC3E}">
        <p14:creationId xmlns:p14="http://schemas.microsoft.com/office/powerpoint/2010/main" val="154443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12</a:t>
            </a:fld>
            <a:endParaRPr lang="en-GB" dirty="0"/>
          </a:p>
        </p:txBody>
      </p:sp>
    </p:spTree>
    <p:extLst>
      <p:ext uri="{BB962C8B-B14F-4D97-AF65-F5344CB8AC3E}">
        <p14:creationId xmlns:p14="http://schemas.microsoft.com/office/powerpoint/2010/main" val="1519754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13</a:t>
            </a:fld>
            <a:endParaRPr lang="en-GB" dirty="0"/>
          </a:p>
        </p:txBody>
      </p:sp>
    </p:spTree>
    <p:extLst>
      <p:ext uri="{BB962C8B-B14F-4D97-AF65-F5344CB8AC3E}">
        <p14:creationId xmlns:p14="http://schemas.microsoft.com/office/powerpoint/2010/main" val="2384537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14</a:t>
            </a:fld>
            <a:endParaRPr lang="en-GB" dirty="0"/>
          </a:p>
        </p:txBody>
      </p:sp>
    </p:spTree>
    <p:extLst>
      <p:ext uri="{BB962C8B-B14F-4D97-AF65-F5344CB8AC3E}">
        <p14:creationId xmlns:p14="http://schemas.microsoft.com/office/powerpoint/2010/main" val="3295330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15</a:t>
            </a:fld>
            <a:endParaRPr lang="en-GB" dirty="0"/>
          </a:p>
        </p:txBody>
      </p:sp>
    </p:spTree>
    <p:extLst>
      <p:ext uri="{BB962C8B-B14F-4D97-AF65-F5344CB8AC3E}">
        <p14:creationId xmlns:p14="http://schemas.microsoft.com/office/powerpoint/2010/main" val="159463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16</a:t>
            </a:fld>
            <a:endParaRPr lang="en-GB" dirty="0"/>
          </a:p>
        </p:txBody>
      </p:sp>
    </p:spTree>
    <p:extLst>
      <p:ext uri="{BB962C8B-B14F-4D97-AF65-F5344CB8AC3E}">
        <p14:creationId xmlns:p14="http://schemas.microsoft.com/office/powerpoint/2010/main" val="1850332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17</a:t>
            </a:fld>
            <a:endParaRPr lang="en-GB" dirty="0"/>
          </a:p>
        </p:txBody>
      </p:sp>
    </p:spTree>
    <p:extLst>
      <p:ext uri="{BB962C8B-B14F-4D97-AF65-F5344CB8AC3E}">
        <p14:creationId xmlns:p14="http://schemas.microsoft.com/office/powerpoint/2010/main" val="130876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18</a:t>
            </a:fld>
            <a:endParaRPr lang="en-GB" dirty="0"/>
          </a:p>
        </p:txBody>
      </p:sp>
    </p:spTree>
    <p:extLst>
      <p:ext uri="{BB962C8B-B14F-4D97-AF65-F5344CB8AC3E}">
        <p14:creationId xmlns:p14="http://schemas.microsoft.com/office/powerpoint/2010/main" val="1961401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19</a:t>
            </a:fld>
            <a:endParaRPr lang="en-GB" dirty="0"/>
          </a:p>
        </p:txBody>
      </p:sp>
    </p:spTree>
    <p:extLst>
      <p:ext uri="{BB962C8B-B14F-4D97-AF65-F5344CB8AC3E}">
        <p14:creationId xmlns:p14="http://schemas.microsoft.com/office/powerpoint/2010/main" val="471607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16442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20</a:t>
            </a:fld>
            <a:endParaRPr lang="en-GB" dirty="0"/>
          </a:p>
        </p:txBody>
      </p:sp>
    </p:spTree>
    <p:extLst>
      <p:ext uri="{BB962C8B-B14F-4D97-AF65-F5344CB8AC3E}">
        <p14:creationId xmlns:p14="http://schemas.microsoft.com/office/powerpoint/2010/main" val="2212602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21</a:t>
            </a:fld>
            <a:endParaRPr lang="en-GB" dirty="0"/>
          </a:p>
        </p:txBody>
      </p:sp>
    </p:spTree>
    <p:extLst>
      <p:ext uri="{BB962C8B-B14F-4D97-AF65-F5344CB8AC3E}">
        <p14:creationId xmlns:p14="http://schemas.microsoft.com/office/powerpoint/2010/main" val="3478783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22</a:t>
            </a:fld>
            <a:endParaRPr lang="en-GB" dirty="0"/>
          </a:p>
        </p:txBody>
      </p:sp>
    </p:spTree>
    <p:extLst>
      <p:ext uri="{BB962C8B-B14F-4D97-AF65-F5344CB8AC3E}">
        <p14:creationId xmlns:p14="http://schemas.microsoft.com/office/powerpoint/2010/main" val="2476859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23</a:t>
            </a:fld>
            <a:endParaRPr lang="en-GB" dirty="0"/>
          </a:p>
        </p:txBody>
      </p:sp>
    </p:spTree>
    <p:extLst>
      <p:ext uri="{BB962C8B-B14F-4D97-AF65-F5344CB8AC3E}">
        <p14:creationId xmlns:p14="http://schemas.microsoft.com/office/powerpoint/2010/main" val="207992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24</a:t>
            </a:fld>
            <a:endParaRPr lang="en-GB" dirty="0"/>
          </a:p>
        </p:txBody>
      </p:sp>
    </p:spTree>
    <p:extLst>
      <p:ext uri="{BB962C8B-B14F-4D97-AF65-F5344CB8AC3E}">
        <p14:creationId xmlns:p14="http://schemas.microsoft.com/office/powerpoint/2010/main" val="536776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25</a:t>
            </a:fld>
            <a:endParaRPr lang="en-GB" dirty="0"/>
          </a:p>
        </p:txBody>
      </p:sp>
    </p:spTree>
    <p:extLst>
      <p:ext uri="{BB962C8B-B14F-4D97-AF65-F5344CB8AC3E}">
        <p14:creationId xmlns:p14="http://schemas.microsoft.com/office/powerpoint/2010/main" val="3341923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26</a:t>
            </a:fld>
            <a:endParaRPr lang="en-GB" dirty="0"/>
          </a:p>
        </p:txBody>
      </p:sp>
    </p:spTree>
    <p:extLst>
      <p:ext uri="{BB962C8B-B14F-4D97-AF65-F5344CB8AC3E}">
        <p14:creationId xmlns:p14="http://schemas.microsoft.com/office/powerpoint/2010/main" val="3844901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27</a:t>
            </a:fld>
            <a:endParaRPr lang="en-GB" dirty="0"/>
          </a:p>
        </p:txBody>
      </p:sp>
    </p:spTree>
    <p:extLst>
      <p:ext uri="{BB962C8B-B14F-4D97-AF65-F5344CB8AC3E}">
        <p14:creationId xmlns:p14="http://schemas.microsoft.com/office/powerpoint/2010/main" val="2141502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28</a:t>
            </a:fld>
            <a:endParaRPr lang="en-GB" dirty="0"/>
          </a:p>
        </p:txBody>
      </p:sp>
    </p:spTree>
    <p:extLst>
      <p:ext uri="{BB962C8B-B14F-4D97-AF65-F5344CB8AC3E}">
        <p14:creationId xmlns:p14="http://schemas.microsoft.com/office/powerpoint/2010/main" val="1672294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29</a:t>
            </a:fld>
            <a:endParaRPr lang="en-GB" dirty="0"/>
          </a:p>
        </p:txBody>
      </p:sp>
    </p:spTree>
    <p:extLst>
      <p:ext uri="{BB962C8B-B14F-4D97-AF65-F5344CB8AC3E}">
        <p14:creationId xmlns:p14="http://schemas.microsoft.com/office/powerpoint/2010/main" val="265899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193204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30</a:t>
            </a:fld>
            <a:endParaRPr lang="en-GB" dirty="0"/>
          </a:p>
        </p:txBody>
      </p:sp>
    </p:spTree>
    <p:extLst>
      <p:ext uri="{BB962C8B-B14F-4D97-AF65-F5344CB8AC3E}">
        <p14:creationId xmlns:p14="http://schemas.microsoft.com/office/powerpoint/2010/main" val="2290211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31</a:t>
            </a:fld>
            <a:endParaRPr lang="en-GB" dirty="0"/>
          </a:p>
        </p:txBody>
      </p:sp>
    </p:spTree>
    <p:extLst>
      <p:ext uri="{BB962C8B-B14F-4D97-AF65-F5344CB8AC3E}">
        <p14:creationId xmlns:p14="http://schemas.microsoft.com/office/powerpoint/2010/main" val="3583709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32</a:t>
            </a:fld>
            <a:endParaRPr lang="en-GB" dirty="0"/>
          </a:p>
        </p:txBody>
      </p:sp>
    </p:spTree>
    <p:extLst>
      <p:ext uri="{BB962C8B-B14F-4D97-AF65-F5344CB8AC3E}">
        <p14:creationId xmlns:p14="http://schemas.microsoft.com/office/powerpoint/2010/main" val="2991622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33</a:t>
            </a:fld>
            <a:endParaRPr lang="en-GB" dirty="0"/>
          </a:p>
        </p:txBody>
      </p:sp>
    </p:spTree>
    <p:extLst>
      <p:ext uri="{BB962C8B-B14F-4D97-AF65-F5344CB8AC3E}">
        <p14:creationId xmlns:p14="http://schemas.microsoft.com/office/powerpoint/2010/main" val="2898540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34</a:t>
            </a:fld>
            <a:endParaRPr lang="en-GB" dirty="0"/>
          </a:p>
        </p:txBody>
      </p:sp>
    </p:spTree>
    <p:extLst>
      <p:ext uri="{BB962C8B-B14F-4D97-AF65-F5344CB8AC3E}">
        <p14:creationId xmlns:p14="http://schemas.microsoft.com/office/powerpoint/2010/main" val="67423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218085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4279944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316773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2014226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46928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69BD36D-642D-4AB7-B9E3-99692D168A8F}" type="slidenum">
              <a:rPr lang="en-GB" smtClean="0"/>
              <a:pPr/>
              <a:t>6</a:t>
            </a:fld>
            <a:endParaRPr lang="en-GB"/>
          </a:p>
        </p:txBody>
      </p:sp>
    </p:spTree>
    <p:extLst>
      <p:ext uri="{BB962C8B-B14F-4D97-AF65-F5344CB8AC3E}">
        <p14:creationId xmlns:p14="http://schemas.microsoft.com/office/powerpoint/2010/main" val="204406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69BD36D-642D-4AB7-B9E3-99692D168A8F}" type="slidenum">
              <a:rPr lang="en-GB" smtClean="0"/>
              <a:pPr/>
              <a:t>7</a:t>
            </a:fld>
            <a:endParaRPr lang="en-GB"/>
          </a:p>
        </p:txBody>
      </p:sp>
    </p:spTree>
    <p:extLst>
      <p:ext uri="{BB962C8B-B14F-4D97-AF65-F5344CB8AC3E}">
        <p14:creationId xmlns:p14="http://schemas.microsoft.com/office/powerpoint/2010/main" val="1295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69BD36D-642D-4AB7-B9E3-99692D168A8F}" type="slidenum">
              <a:rPr lang="en-GB" smtClean="0"/>
              <a:pPr/>
              <a:t>8</a:t>
            </a:fld>
            <a:endParaRPr lang="en-GB"/>
          </a:p>
        </p:txBody>
      </p:sp>
    </p:spTree>
    <p:extLst>
      <p:ext uri="{BB962C8B-B14F-4D97-AF65-F5344CB8AC3E}">
        <p14:creationId xmlns:p14="http://schemas.microsoft.com/office/powerpoint/2010/main" val="112692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69BD36D-642D-4AB7-B9E3-99692D168A8F}" type="slidenum">
              <a:rPr lang="en-GB" smtClean="0"/>
              <a:pPr/>
              <a:t>9</a:t>
            </a:fld>
            <a:endParaRPr lang="en-GB"/>
          </a:p>
        </p:txBody>
      </p:sp>
    </p:spTree>
    <p:extLst>
      <p:ext uri="{BB962C8B-B14F-4D97-AF65-F5344CB8AC3E}">
        <p14:creationId xmlns:p14="http://schemas.microsoft.com/office/powerpoint/2010/main" val="2925284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5.xml"/><Relationship Id="rId3" Type="http://schemas.openxmlformats.org/officeDocument/2006/relationships/slide" Target="../slides/slide4.xml"/><Relationship Id="rId7" Type="http://schemas.openxmlformats.org/officeDocument/2006/relationships/slide" Target="../slides/slide29.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22.xml"/><Relationship Id="rId5" Type="http://schemas.openxmlformats.org/officeDocument/2006/relationships/slide" Target="../slides/slide3.xml"/><Relationship Id="rId4" Type="http://schemas.openxmlformats.org/officeDocument/2006/relationships/slide" Target="../slides/slide21.xml"/><Relationship Id="rId9" Type="http://schemas.openxmlformats.org/officeDocument/2006/relationships/slide" Target="../slides/slide32.xml"/></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2.xml"/><Relationship Id="rId3" Type="http://schemas.openxmlformats.org/officeDocument/2006/relationships/slide" Target="../slides/slide5.xml"/><Relationship Id="rId7" Type="http://schemas.openxmlformats.org/officeDocument/2006/relationships/image" Target="../media/image4.gif"/><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3.gif"/><Relationship Id="rId5" Type="http://schemas.openxmlformats.org/officeDocument/2006/relationships/image" Target="../media/image2.jpeg"/><Relationship Id="rId4" Type="http://schemas.openxmlformats.org/officeDocument/2006/relationships/slide" Target="../slides/slide1.xml"/><Relationship Id="rId9" Type="http://schemas.openxmlformats.org/officeDocument/2006/relationships/image" Target="../media/image5.gi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105036" y="72008"/>
            <a:ext cx="8859452" cy="548680"/>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sp>
        <p:nvSpPr>
          <p:cNvPr id="4" name="Round Same Side Corner Rectangle 3">
            <a:hlinkClick r:id="rId2" action="ppaction://hlinksldjump"/>
          </p:cNvPr>
          <p:cNvSpPr/>
          <p:nvPr/>
        </p:nvSpPr>
        <p:spPr>
          <a:xfrm>
            <a:off x="240280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4.1</a:t>
            </a:r>
            <a:endParaRPr lang="en-GB" sz="1400" b="1" dirty="0">
              <a:latin typeface="Arial" panose="020B0604020202020204" pitchFamily="34" charset="0"/>
              <a:cs typeface="Arial" panose="020B0604020202020204" pitchFamily="34" charset="0"/>
            </a:endParaRPr>
          </a:p>
        </p:txBody>
      </p:sp>
      <p:sp>
        <p:nvSpPr>
          <p:cNvPr id="5" name="Round Same Side Corner Rectangle 4">
            <a:hlinkClick r:id="rId3" action="ppaction://hlinksldjump"/>
          </p:cNvPr>
          <p:cNvSpPr/>
          <p:nvPr/>
        </p:nvSpPr>
        <p:spPr>
          <a:xfrm>
            <a:off x="202158" y="620688"/>
            <a:ext cx="1201490"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Scenario</a:t>
            </a:r>
            <a:endParaRPr lang="en-GB" b="1" dirty="0">
              <a:latin typeface="Arial" panose="020B0604020202020204" pitchFamily="34" charset="0"/>
              <a:cs typeface="Arial" panose="020B0604020202020204" pitchFamily="34" charset="0"/>
            </a:endParaRPr>
          </a:p>
        </p:txBody>
      </p:sp>
      <p:sp>
        <p:nvSpPr>
          <p:cNvPr id="7" name="Round Same Side Corner Rectangle 6">
            <a:hlinkClick r:id="rId4" action="ppaction://hlinksldjump"/>
          </p:cNvPr>
          <p:cNvSpPr/>
          <p:nvPr/>
        </p:nvSpPr>
        <p:spPr>
          <a:xfrm>
            <a:off x="300436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4.2</a:t>
            </a:r>
            <a:endParaRPr lang="en-GB" sz="1400" b="1" dirty="0">
              <a:latin typeface="Arial" panose="020B0604020202020204" pitchFamily="34" charset="0"/>
              <a:cs typeface="Arial" panose="020B0604020202020204" pitchFamily="34" charset="0"/>
            </a:endParaRPr>
          </a:p>
        </p:txBody>
      </p:sp>
      <p:sp>
        <p:nvSpPr>
          <p:cNvPr id="8" name="Round Same Side Corner Rectangle 7">
            <a:hlinkClick r:id="rId5" action="ppaction://hlinksldjump"/>
          </p:cNvPr>
          <p:cNvSpPr/>
          <p:nvPr/>
        </p:nvSpPr>
        <p:spPr>
          <a:xfrm>
            <a:off x="1465192" y="620688"/>
            <a:ext cx="8760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Glossary</a:t>
            </a:r>
            <a:endParaRPr lang="en-GB" sz="2000" b="1" dirty="0">
              <a:latin typeface="Arial" panose="020B0604020202020204" pitchFamily="34" charset="0"/>
              <a:cs typeface="Arial" panose="020B0604020202020204" pitchFamily="34" charset="0"/>
            </a:endParaRPr>
          </a:p>
        </p:txBody>
      </p:sp>
      <p:sp>
        <p:nvSpPr>
          <p:cNvPr id="11" name="Round Same Side Corner Rectangle 10">
            <a:hlinkClick r:id="rId6" action="ppaction://hlinksldjump"/>
          </p:cNvPr>
          <p:cNvSpPr/>
          <p:nvPr/>
        </p:nvSpPr>
        <p:spPr>
          <a:xfrm>
            <a:off x="360592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4.3</a:t>
            </a:r>
            <a:endParaRPr lang="en-GB" sz="1400" b="1" dirty="0">
              <a:latin typeface="Arial" panose="020B0604020202020204" pitchFamily="34" charset="0"/>
              <a:cs typeface="Arial" panose="020B0604020202020204" pitchFamily="34" charset="0"/>
            </a:endParaRPr>
          </a:p>
        </p:txBody>
      </p:sp>
      <p:sp>
        <p:nvSpPr>
          <p:cNvPr id="13" name="Round Same Side Corner Rectangle 12">
            <a:hlinkClick r:id="rId7" action="ppaction://hlinksldjump"/>
          </p:cNvPr>
          <p:cNvSpPr/>
          <p:nvPr/>
        </p:nvSpPr>
        <p:spPr>
          <a:xfrm>
            <a:off x="420748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4.4</a:t>
            </a:r>
            <a:endParaRPr lang="en-GB" sz="1400" b="1" dirty="0">
              <a:latin typeface="Arial" panose="020B0604020202020204" pitchFamily="34" charset="0"/>
              <a:cs typeface="Arial" panose="020B0604020202020204" pitchFamily="34" charset="0"/>
            </a:endParaRPr>
          </a:p>
        </p:txBody>
      </p:sp>
      <p:sp>
        <p:nvSpPr>
          <p:cNvPr id="14" name="Round Same Side Corner Rectangle 13">
            <a:hlinkClick r:id="rId8" action="ppaction://hlinksldjump"/>
          </p:cNvPr>
          <p:cNvSpPr/>
          <p:nvPr userDrawn="1"/>
        </p:nvSpPr>
        <p:spPr>
          <a:xfrm>
            <a:off x="5436096" y="620688"/>
            <a:ext cx="1224136"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Exam Question</a:t>
            </a:r>
            <a:endParaRPr lang="en-GB" sz="2000" b="1" dirty="0">
              <a:latin typeface="Arial" panose="020B0604020202020204" pitchFamily="34" charset="0"/>
              <a:cs typeface="Arial" panose="020B0604020202020204" pitchFamily="34" charset="0"/>
            </a:endParaRPr>
          </a:p>
        </p:txBody>
      </p:sp>
      <p:sp>
        <p:nvSpPr>
          <p:cNvPr id="12" name="Round Same Side Corner Rectangle 11">
            <a:hlinkClick r:id="rId9" action="ppaction://hlinksldjump"/>
          </p:cNvPr>
          <p:cNvSpPr/>
          <p:nvPr userDrawn="1"/>
        </p:nvSpPr>
        <p:spPr>
          <a:xfrm>
            <a:off x="480904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4.5</a:t>
            </a:r>
            <a:endParaRPr lang="en-GB" sz="14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177105" y="983578"/>
            <a:ext cx="8752613" cy="5757790"/>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773" y="1412776"/>
            <a:ext cx="8684231" cy="5019600"/>
          </a:xfrm>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6727032" y="6407944"/>
            <a:ext cx="1920240" cy="365760"/>
          </a:xfrm>
          <a:prstGeom prst="rect">
            <a:avLst/>
          </a:prstGeom>
        </p:spPr>
        <p:txBody>
          <a:bodyPr/>
          <a:lstStyle>
            <a:extLst/>
          </a:lstStyle>
          <a:p>
            <a:fld id="{23214344-8236-4B1F-A3DF-DA24BB3EAD55}" type="datetimeFigureOut">
              <a:rPr lang="en-GB" smtClean="0"/>
              <a:pPr/>
              <a:t>05/08/2018</a:t>
            </a:fld>
            <a:endParaRPr lang="en-GB"/>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extLst/>
          </a:lstStyle>
          <a:p>
            <a:endParaRPr lang="en-GB"/>
          </a:p>
        </p:txBody>
      </p:sp>
      <p:sp>
        <p:nvSpPr>
          <p:cNvPr id="6" name="Slide Number Placeholder 5"/>
          <p:cNvSpPr>
            <a:spLocks noGrp="1"/>
          </p:cNvSpPr>
          <p:nvPr>
            <p:ph type="sldNum" sz="quarter" idx="12"/>
          </p:nvPr>
        </p:nvSpPr>
        <p:spPr>
          <a:xfrm>
            <a:off x="8647272" y="6407944"/>
            <a:ext cx="365760" cy="365125"/>
          </a:xfrm>
          <a:prstGeom prst="rect">
            <a:avLst/>
          </a:prstGeom>
        </p:spPr>
        <p:txBody>
          <a:bodyPr/>
          <a:lstStyle>
            <a:extLst/>
          </a:lstStyle>
          <a:p>
            <a:fld id="{8F1201DD-DA1B-4B07-90AE-AA0AC650B466}" type="slidenum">
              <a:rPr lang="en-GB" smtClean="0"/>
              <a:pPr/>
              <a:t>‹#›</a:t>
            </a:fld>
            <a:endParaRPr lang="en-GB"/>
          </a:p>
        </p:txBody>
      </p:sp>
      <p:sp>
        <p:nvSpPr>
          <p:cNvPr id="7" name="Title 6"/>
          <p:cNvSpPr>
            <a:spLocks noGrp="1"/>
          </p:cNvSpPr>
          <p:nvPr>
            <p:ph type="title"/>
          </p:nvPr>
        </p:nvSpPr>
        <p:spPr>
          <a:xfrm>
            <a:off x="467544" y="490662"/>
            <a:ext cx="8229600" cy="850106"/>
          </a:xfrm>
        </p:spPr>
        <p:txBody>
          <a:bodyPr lIns="0" tIns="0" rIns="0" bIns="0" rtlCol="0" anchor="b" anchorCtr="0"/>
          <a:lstStyle>
            <a:lvl1pPr algn="ctr">
              <a:defRPr/>
            </a:lvl1pPr>
            <a:extLst/>
          </a:lstStyle>
          <a:p>
            <a:r>
              <a:rPr kumimoji="0" lang="en-US" smtClean="0"/>
              <a:t>Click to edit Master title style</a:t>
            </a:r>
            <a:endParaRPr kumimoji="0" lang="en-US"/>
          </a:p>
        </p:txBody>
      </p:sp>
      <p:sp>
        <p:nvSpPr>
          <p:cNvPr id="8" name="Round Same Side Corner Rectangle 7">
            <a:hlinkClick r:id="rId2" action="ppaction://hlinksldjump"/>
          </p:cNvPr>
          <p:cNvSpPr/>
          <p:nvPr userDrawn="1"/>
        </p:nvSpPr>
        <p:spPr>
          <a:xfrm>
            <a:off x="755576" y="-27384"/>
            <a:ext cx="576064" cy="288032"/>
          </a:xfrm>
          <a:prstGeom prst="round2Same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smtClean="0">
                <a:latin typeface="Calibri" pitchFamily="34" charset="0"/>
                <a:cs typeface="Calibri" pitchFamily="34" charset="0"/>
              </a:rPr>
              <a:t>LO1</a:t>
            </a:r>
            <a:endParaRPr lang="en-GB" sz="1600" b="1" dirty="0">
              <a:latin typeface="Calibri" pitchFamily="34" charset="0"/>
              <a:cs typeface="Calibri" pitchFamily="34" charset="0"/>
            </a:endParaRPr>
          </a:p>
        </p:txBody>
      </p:sp>
      <p:sp>
        <p:nvSpPr>
          <p:cNvPr id="9" name="Round Same Side Corner Rectangle 8">
            <a:hlinkClick r:id="rId3" action="ppaction://hlinksldjump"/>
          </p:cNvPr>
          <p:cNvSpPr/>
          <p:nvPr userDrawn="1"/>
        </p:nvSpPr>
        <p:spPr>
          <a:xfrm>
            <a:off x="1320801" y="-27384"/>
            <a:ext cx="86409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Scenario</a:t>
            </a:r>
            <a:endParaRPr lang="en-GB" sz="1600" b="1" dirty="0">
              <a:latin typeface="Calibri" pitchFamily="34" charset="0"/>
              <a:cs typeface="Calibri" pitchFamily="34" charset="0"/>
            </a:endParaRPr>
          </a:p>
        </p:txBody>
      </p:sp>
      <p:sp>
        <p:nvSpPr>
          <p:cNvPr id="10" name="Round Same Side Corner Rectangle 9">
            <a:hlinkClick r:id="rId2" action="ppaction://hlinksldjump"/>
          </p:cNvPr>
          <p:cNvSpPr/>
          <p:nvPr userDrawn="1"/>
        </p:nvSpPr>
        <p:spPr>
          <a:xfrm>
            <a:off x="2174058" y="-27384"/>
            <a:ext cx="792088"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Criteria</a:t>
            </a:r>
            <a:endParaRPr lang="en-GB" sz="1400" b="1" dirty="0">
              <a:latin typeface="Calibri" pitchFamily="34" charset="0"/>
              <a:cs typeface="Calibri" pitchFamily="34" charset="0"/>
            </a:endParaRPr>
          </a:p>
        </p:txBody>
      </p:sp>
      <p:sp>
        <p:nvSpPr>
          <p:cNvPr id="12" name="Round Same Side Corner Rectangle 11">
            <a:hlinkClick r:id="" action="ppaction://noaction"/>
          </p:cNvPr>
          <p:cNvSpPr/>
          <p:nvPr userDrawn="1"/>
        </p:nvSpPr>
        <p:spPr>
          <a:xfrm>
            <a:off x="3340005"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2</a:t>
            </a:r>
            <a:endParaRPr lang="en-GB" sz="1400" b="1" dirty="0">
              <a:latin typeface="Calibri" pitchFamily="34" charset="0"/>
              <a:cs typeface="Calibri" pitchFamily="34" charset="0"/>
            </a:endParaRPr>
          </a:p>
        </p:txBody>
      </p:sp>
      <p:sp>
        <p:nvSpPr>
          <p:cNvPr id="14" name="Round Same Side Corner Rectangle 13">
            <a:hlinkClick r:id="" action="ppaction://noaction"/>
          </p:cNvPr>
          <p:cNvSpPr/>
          <p:nvPr userDrawn="1"/>
        </p:nvSpPr>
        <p:spPr>
          <a:xfrm>
            <a:off x="7956376" y="-27384"/>
            <a:ext cx="1152128"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Assessment</a:t>
            </a:r>
            <a:endParaRPr lang="en-GB" sz="1400" b="1" dirty="0">
              <a:latin typeface="Calibri" pitchFamily="34" charset="0"/>
              <a:cs typeface="Calibri" pitchFamily="34" charset="0"/>
            </a:endParaRPr>
          </a:p>
        </p:txBody>
      </p:sp>
      <p:pic>
        <p:nvPicPr>
          <p:cNvPr id="15" name="Picture 14" descr="home.jpg">
            <a:hlinkClick r:id="rId4" action="ppaction://hlinksldjump"/>
          </p:cNvPr>
          <p:cNvPicPr>
            <a:picLocks noChangeAspect="1"/>
          </p:cNvPicPr>
          <p:nvPr userDrawn="1"/>
        </p:nvPicPr>
        <p:blipFill>
          <a:blip r:embed="rId5" cstate="print">
            <a:clrChange>
              <a:clrFrom>
                <a:srgbClr val="FFFFFF"/>
              </a:clrFrom>
              <a:clrTo>
                <a:srgbClr val="FFFFFF">
                  <a:alpha val="0"/>
                </a:srgbClr>
              </a:clrTo>
            </a:clrChange>
          </a:blip>
          <a:stretch>
            <a:fillRect/>
          </a:stretch>
        </p:blipFill>
        <p:spPr>
          <a:xfrm>
            <a:off x="1" y="0"/>
            <a:ext cx="467544" cy="553790"/>
          </a:xfrm>
          <a:prstGeom prst="rect">
            <a:avLst/>
          </a:prstGeom>
        </p:spPr>
      </p:pic>
      <p:sp>
        <p:nvSpPr>
          <p:cNvPr id="16" name="Round Same Side Corner Rectangle 15">
            <a:hlinkClick r:id="" action="ppaction://noaction"/>
          </p:cNvPr>
          <p:cNvSpPr/>
          <p:nvPr userDrawn="1"/>
        </p:nvSpPr>
        <p:spPr>
          <a:xfrm>
            <a:off x="3724702"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3</a:t>
            </a:r>
            <a:endParaRPr lang="en-GB" sz="1400" b="1" dirty="0">
              <a:latin typeface="Calibri" pitchFamily="34" charset="0"/>
              <a:cs typeface="Calibri" pitchFamily="34" charset="0"/>
            </a:endParaRPr>
          </a:p>
        </p:txBody>
      </p:sp>
      <p:sp>
        <p:nvSpPr>
          <p:cNvPr id="17" name="Round Same Side Corner Rectangle 16">
            <a:hlinkClick r:id="" action="ppaction://noaction"/>
          </p:cNvPr>
          <p:cNvSpPr/>
          <p:nvPr userDrawn="1"/>
        </p:nvSpPr>
        <p:spPr>
          <a:xfrm>
            <a:off x="4109399"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4</a:t>
            </a:r>
            <a:endParaRPr lang="en-GB" sz="1400" b="1" dirty="0">
              <a:latin typeface="Calibri" pitchFamily="34" charset="0"/>
              <a:cs typeface="Calibri" pitchFamily="34" charset="0"/>
            </a:endParaRPr>
          </a:p>
        </p:txBody>
      </p:sp>
      <p:sp>
        <p:nvSpPr>
          <p:cNvPr id="18" name="Round Same Side Corner Rectangle 17">
            <a:hlinkClick r:id="" action="ppaction://noaction"/>
          </p:cNvPr>
          <p:cNvSpPr/>
          <p:nvPr userDrawn="1"/>
        </p:nvSpPr>
        <p:spPr>
          <a:xfrm>
            <a:off x="2955308"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1</a:t>
            </a:r>
            <a:endParaRPr lang="en-GB" sz="1400" b="1" dirty="0">
              <a:latin typeface="Calibri" pitchFamily="34" charset="0"/>
              <a:cs typeface="Calibri" pitchFamily="34" charset="0"/>
            </a:endParaRPr>
          </a:p>
        </p:txBody>
      </p:sp>
      <p:sp>
        <p:nvSpPr>
          <p:cNvPr id="19" name="Round Same Side Corner Rectangle 18">
            <a:hlinkClick r:id="" action="ppaction://noaction"/>
          </p:cNvPr>
          <p:cNvSpPr/>
          <p:nvPr userDrawn="1"/>
        </p:nvSpPr>
        <p:spPr>
          <a:xfrm>
            <a:off x="4494096"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5</a:t>
            </a:r>
            <a:endParaRPr lang="en-GB" sz="1400" b="1" dirty="0">
              <a:latin typeface="Calibri" pitchFamily="34" charset="0"/>
              <a:cs typeface="Calibri" pitchFamily="34" charset="0"/>
            </a:endParaRPr>
          </a:p>
        </p:txBody>
      </p:sp>
      <p:sp>
        <p:nvSpPr>
          <p:cNvPr id="20" name="Round Same Side Corner Rectangle 19">
            <a:hlinkClick r:id="" action="ppaction://noaction"/>
          </p:cNvPr>
          <p:cNvSpPr/>
          <p:nvPr userDrawn="1"/>
        </p:nvSpPr>
        <p:spPr>
          <a:xfrm>
            <a:off x="4878793"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6</a:t>
            </a:r>
            <a:endParaRPr lang="en-GB" sz="1400" b="1" dirty="0">
              <a:latin typeface="Calibri" pitchFamily="34" charset="0"/>
              <a:cs typeface="Calibri" pitchFamily="34" charset="0"/>
            </a:endParaRPr>
          </a:p>
        </p:txBody>
      </p:sp>
      <p:sp>
        <p:nvSpPr>
          <p:cNvPr id="21" name="Round Same Side Corner Rectangle 20">
            <a:hlinkClick r:id="" action="ppaction://noaction"/>
          </p:cNvPr>
          <p:cNvSpPr/>
          <p:nvPr userDrawn="1"/>
        </p:nvSpPr>
        <p:spPr>
          <a:xfrm>
            <a:off x="5263490"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7</a:t>
            </a:r>
            <a:endParaRPr lang="en-GB" sz="1400" b="1" dirty="0">
              <a:latin typeface="Calibri" pitchFamily="34" charset="0"/>
              <a:cs typeface="Calibri" pitchFamily="34" charset="0"/>
            </a:endParaRPr>
          </a:p>
        </p:txBody>
      </p:sp>
      <p:sp>
        <p:nvSpPr>
          <p:cNvPr id="22" name="Round Same Side Corner Rectangle 21">
            <a:hlinkClick r:id="" action="ppaction://noaction"/>
          </p:cNvPr>
          <p:cNvSpPr/>
          <p:nvPr userDrawn="1"/>
        </p:nvSpPr>
        <p:spPr>
          <a:xfrm>
            <a:off x="5648187"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8</a:t>
            </a:r>
            <a:endParaRPr lang="en-GB" sz="1400" b="1" dirty="0">
              <a:latin typeface="Calibri" pitchFamily="34" charset="0"/>
              <a:cs typeface="Calibri" pitchFamily="34" charset="0"/>
            </a:endParaRPr>
          </a:p>
        </p:txBody>
      </p:sp>
      <p:sp>
        <p:nvSpPr>
          <p:cNvPr id="23" name="Round Same Side Corner Rectangle 22">
            <a:hlinkClick r:id="" action="ppaction://noaction"/>
          </p:cNvPr>
          <p:cNvSpPr/>
          <p:nvPr userDrawn="1"/>
        </p:nvSpPr>
        <p:spPr>
          <a:xfrm>
            <a:off x="6032885"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9</a:t>
            </a:r>
            <a:endParaRPr lang="en-GB" sz="1400" b="1" dirty="0">
              <a:latin typeface="Calibri" pitchFamily="34" charset="0"/>
              <a:cs typeface="Calibri" pitchFamily="34" charset="0"/>
            </a:endParaRPr>
          </a:p>
        </p:txBody>
      </p:sp>
      <p:sp>
        <p:nvSpPr>
          <p:cNvPr id="24" name="Round Same Side Corner Rectangle 23">
            <a:hlinkClick r:id="" action="ppaction://noaction"/>
          </p:cNvPr>
          <p:cNvSpPr/>
          <p:nvPr userDrawn="1"/>
        </p:nvSpPr>
        <p:spPr>
          <a:xfrm>
            <a:off x="6417583"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10</a:t>
            </a:r>
            <a:endParaRPr lang="en-GB" sz="1400" b="1" dirty="0">
              <a:latin typeface="Calibri" pitchFamily="34" charset="0"/>
              <a:cs typeface="Calibri" pitchFamily="34" charset="0"/>
            </a:endParaRPr>
          </a:p>
        </p:txBody>
      </p:sp>
      <p:sp>
        <p:nvSpPr>
          <p:cNvPr id="25" name="Round Same Side Corner Rectangle 24">
            <a:hlinkClick r:id="" action="ppaction://noaction"/>
          </p:cNvPr>
          <p:cNvSpPr/>
          <p:nvPr userDrawn="1"/>
        </p:nvSpPr>
        <p:spPr>
          <a:xfrm>
            <a:off x="6802281"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11</a:t>
            </a:r>
            <a:endParaRPr lang="en-GB" sz="1400" b="1" dirty="0">
              <a:latin typeface="Calibri" pitchFamily="34" charset="0"/>
              <a:cs typeface="Calibri" pitchFamily="34" charset="0"/>
            </a:endParaRPr>
          </a:p>
        </p:txBody>
      </p:sp>
      <p:sp>
        <p:nvSpPr>
          <p:cNvPr id="26" name="Round Same Side Corner Rectangle 25">
            <a:hlinkClick r:id="" action="ppaction://noaction"/>
          </p:cNvPr>
          <p:cNvSpPr/>
          <p:nvPr userDrawn="1"/>
        </p:nvSpPr>
        <p:spPr>
          <a:xfrm>
            <a:off x="7186979"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12</a:t>
            </a:r>
            <a:endParaRPr lang="en-GB" sz="1400" b="1" dirty="0">
              <a:latin typeface="Calibri" pitchFamily="34" charset="0"/>
              <a:cs typeface="Calibri" pitchFamily="34" charset="0"/>
            </a:endParaRPr>
          </a:p>
        </p:txBody>
      </p:sp>
      <p:sp>
        <p:nvSpPr>
          <p:cNvPr id="27" name="Round Same Side Corner Rectangle 26">
            <a:hlinkClick r:id="" action="ppaction://noaction"/>
          </p:cNvPr>
          <p:cNvSpPr/>
          <p:nvPr userDrawn="1"/>
        </p:nvSpPr>
        <p:spPr>
          <a:xfrm>
            <a:off x="7571677" y="-27384"/>
            <a:ext cx="395536" cy="288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alibri" pitchFamily="34" charset="0"/>
                <a:cs typeface="Calibri" pitchFamily="34" charset="0"/>
              </a:rPr>
              <a:t>13</a:t>
            </a:r>
            <a:endParaRPr lang="en-GB" sz="1400" b="1" dirty="0">
              <a:latin typeface="Calibri" pitchFamily="34" charset="0"/>
              <a:cs typeface="Calibri" pitchFamily="34" charset="0"/>
            </a:endParaRPr>
          </a:p>
        </p:txBody>
      </p:sp>
      <p:pic>
        <p:nvPicPr>
          <p:cNvPr id="28" name="Content Placeholder 20" descr="left.gif">
            <a:hlinkClick r:id="" action="ppaction://hlinkshowjump?jump=previousslide"/>
          </p:cNvPr>
          <p:cNvPicPr>
            <a:picLocks noChangeAspect="1"/>
          </p:cNvPicPr>
          <p:nvPr userDrawn="1"/>
        </p:nvPicPr>
        <p:blipFill>
          <a:blip r:embed="rId6" cstate="print"/>
          <a:stretch>
            <a:fillRect/>
          </a:stretch>
        </p:blipFill>
        <p:spPr>
          <a:xfrm>
            <a:off x="7719392" y="6504384"/>
            <a:ext cx="381000" cy="381000"/>
          </a:xfrm>
          <a:prstGeom prst="rect">
            <a:avLst/>
          </a:prstGeom>
        </p:spPr>
      </p:pic>
      <p:pic>
        <p:nvPicPr>
          <p:cNvPr id="29" name="Picture 28" descr="right.gif">
            <a:hlinkClick r:id="" action="ppaction://hlinkshowjump?jump=nextslide"/>
          </p:cNvPr>
          <p:cNvPicPr>
            <a:picLocks noChangeAspect="1"/>
          </p:cNvPicPr>
          <p:nvPr userDrawn="1"/>
        </p:nvPicPr>
        <p:blipFill>
          <a:blip r:embed="rId7" cstate="print"/>
          <a:stretch>
            <a:fillRect/>
          </a:stretch>
        </p:blipFill>
        <p:spPr>
          <a:xfrm>
            <a:off x="8727504" y="6432376"/>
            <a:ext cx="381000" cy="381000"/>
          </a:xfrm>
          <a:prstGeom prst="rect">
            <a:avLst/>
          </a:prstGeom>
        </p:spPr>
      </p:pic>
      <p:pic>
        <p:nvPicPr>
          <p:cNvPr id="30" name="Picture 2" descr="home_2.gif - (8K)">
            <a:hlinkClick r:id="rId8" action="ppaction://hlinksldjump"/>
          </p:cNvPr>
          <p:cNvPicPr>
            <a:picLocks noChangeAspect="1" noChangeArrowheads="1" noCrop="1"/>
          </p:cNvPicPr>
          <p:nvPr userDrawn="1"/>
        </p:nvPicPr>
        <p:blipFill>
          <a:blip r:embed="rId9" cstate="print"/>
          <a:srcRect/>
          <a:stretch>
            <a:fillRect/>
          </a:stretch>
        </p:blipFill>
        <p:spPr bwMode="auto">
          <a:xfrm>
            <a:off x="8100392" y="6527626"/>
            <a:ext cx="666750" cy="285750"/>
          </a:xfrm>
          <a:prstGeom prst="rect">
            <a:avLst/>
          </a:prstGeom>
          <a:noFill/>
        </p:spPr>
      </p:pic>
    </p:spTree>
    <p:extLst>
      <p:ext uri="{BB962C8B-B14F-4D97-AF65-F5344CB8AC3E}">
        <p14:creationId xmlns:p14="http://schemas.microsoft.com/office/powerpoint/2010/main" val="2797167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5"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2" r:id="rId3"/>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livinginternet.com/i/is_vir_prot.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csail.mit.edu/index.php" TargetMode="External"/><Relationship Id="rId4" Type="http://schemas.openxmlformats.org/officeDocument/2006/relationships/hyperlink" Target="http://www.stallman.or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teach-ict.com/news/newstopics.ht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teach-ict.com/news/newsvideos.ht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Allonby_v_Accrington_and_Rossendale_Colleg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en.wikipedia.org/wiki/Barber_v_Guardian_Royal_Exchange_Assurance_Group"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news.bbc.co.uk/2/hi/uk_news/england/hampshire/8496532.s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theguardian.com/society/2006/jun/10/equality.health"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telegraph.co.uk/education/educationnews/5638119/Jewish-school-breaks-Race-Relations-Act.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hrcr.org/safrica/equality/Mandla_DowellLee.ht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bbc.com/news/uk-3552106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heraldscotland.com/news/13195509.Nurse_wins_disability_discrimination_case/"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2.1%20-%20Understand%20where%20information%20is%20held%20globally%20and%20how%20it%20is%20transmitted.pptx" TargetMode="External"/><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out-law.com/page-33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fdeaf.org/human-rights/crpd/article-9-accessibility" TargetMode="External"/><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fdeaf.org/human-rights/crpd/article-21-freedom-of-expression-and-opinion-and-access-toinformatio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dlapiperdataprotection.com/#handbook/worldmap-sectio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ibtimes.co.uk/equal-rights-10-best-worst-countries-attitudes-towards-gender-equality-1528452"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jpeg"/><Relationship Id="rId5" Type="http://schemas.openxmlformats.org/officeDocument/2006/relationships/image" Target="../media/image17.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hyperlink" Target="2.4%20-%20Exam%20Questions.docx"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2.4%20-%20Exam%20Questions.docx"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2.4%20-%20Exam%20Questions.docx"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682260"/>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2.4 - Understand </a:t>
            </a:r>
            <a:r>
              <a:rPr lang="en-US" sz="3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legal and regulatory framework governing the storage and use of global information</a:t>
            </a:r>
          </a:p>
        </p:txBody>
      </p:sp>
      <p:sp>
        <p:nvSpPr>
          <p:cNvPr id="7" name="Rectangle 6"/>
          <p:cNvSpPr/>
          <p:nvPr/>
        </p:nvSpPr>
        <p:spPr>
          <a:xfrm>
            <a:off x="251520" y="260648"/>
            <a:ext cx="8496944"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1547664" y="332656"/>
            <a:ext cx="7056784" cy="1631216"/>
          </a:xfrm>
          <a:prstGeom prst="rect">
            <a:avLst/>
          </a:prstGeom>
          <a:noFill/>
        </p:spPr>
        <p:txBody>
          <a:bodyPr wrap="square" rtlCol="0">
            <a:spAutoFit/>
          </a:bodyPr>
          <a:lstStyle/>
          <a:p>
            <a:pPr algn="r"/>
            <a:r>
              <a:rPr lang="en-GB" sz="3200" dirty="0" smtClean="0"/>
              <a:t> </a:t>
            </a:r>
            <a:r>
              <a:rPr lang="en-GB" sz="3200" dirty="0"/>
              <a:t>Cambridge </a:t>
            </a:r>
            <a:r>
              <a:rPr lang="en-GB" sz="3200" b="1" dirty="0"/>
              <a:t>TECHNICALS </a:t>
            </a:r>
            <a:r>
              <a:rPr lang="en-GB" sz="3200" b="1" dirty="0" smtClean="0"/>
              <a:t/>
            </a:r>
            <a:br>
              <a:rPr lang="en-GB" sz="3200" b="1" dirty="0" smtClean="0"/>
            </a:br>
            <a:r>
              <a:rPr lang="en-GB" sz="3200" b="1" dirty="0" smtClean="0"/>
              <a:t>LEVEL </a:t>
            </a:r>
            <a:r>
              <a:rPr lang="en-GB" sz="3200" b="1" dirty="0"/>
              <a:t>3 </a:t>
            </a:r>
            <a:endParaRPr lang="en-GB" sz="3200" b="1" dirty="0" smtClean="0"/>
          </a:p>
          <a:p>
            <a:pPr algn="r"/>
            <a:r>
              <a:rPr lang="en-GB" sz="3200" b="1" dirty="0" smtClean="0">
                <a:solidFill>
                  <a:schemeClr val="tx1">
                    <a:lumMod val="50000"/>
                    <a:lumOff val="50000"/>
                  </a:schemeClr>
                </a:solidFill>
              </a:rPr>
              <a:t>2016</a:t>
            </a:r>
            <a:endParaRPr lang="en-GB" sz="3600" b="1" dirty="0">
              <a:solidFill>
                <a:schemeClr val="tx1">
                  <a:lumMod val="50000"/>
                  <a:lumOff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60847"/>
            <a:ext cx="8496944" cy="28686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15762"/>
            <a:ext cx="1667058" cy="160107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52736"/>
            <a:ext cx="8785225" cy="5876925"/>
          </a:xfrm>
        </p:spPr>
        <p:txBody>
          <a:bodyPr>
            <a:noAutofit/>
          </a:bodyPr>
          <a:lstStyle/>
          <a:p>
            <a:pPr marL="255588" indent="-255588">
              <a:spcAft>
                <a:spcPts val="300"/>
              </a:spcAft>
              <a:buClr>
                <a:srgbClr val="00B050"/>
              </a:buClr>
              <a:buSzPct val="75000"/>
            </a:pPr>
            <a:r>
              <a:rPr lang="en-GB" sz="1540" b="1" dirty="0"/>
              <a:t>The Computer Misuse Act </a:t>
            </a:r>
            <a:r>
              <a:rPr lang="en-GB" sz="1540" b="1" dirty="0" smtClean="0"/>
              <a:t>– This Act </a:t>
            </a:r>
            <a:r>
              <a:rPr lang="en-GB" sz="1540" dirty="0" smtClean="0"/>
              <a:t>is </a:t>
            </a:r>
            <a:r>
              <a:rPr lang="en-GB" sz="1540" dirty="0"/>
              <a:t>designed to protect computer users against wilful attacks and theft of information</a:t>
            </a:r>
            <a:r>
              <a:rPr lang="en-GB" sz="1540" dirty="0" smtClean="0"/>
              <a:t>.  </a:t>
            </a:r>
            <a:r>
              <a:rPr lang="en-GB" sz="1540" dirty="0"/>
              <a:t>Offences under the act include hacking, unauthorised access to computer systems and purposefully spreading malicious and damaging software (malware), such as viruses.</a:t>
            </a:r>
          </a:p>
          <a:p>
            <a:pPr marL="255588" indent="-255588">
              <a:spcAft>
                <a:spcPts val="300"/>
              </a:spcAft>
              <a:buClr>
                <a:srgbClr val="00B050"/>
              </a:buClr>
              <a:buSzPct val="75000"/>
            </a:pPr>
            <a:r>
              <a:rPr lang="en-GB" sz="1540" dirty="0" smtClean="0"/>
              <a:t>Unauthorised </a:t>
            </a:r>
            <a:r>
              <a:rPr lang="en-GB" sz="1540" dirty="0"/>
              <a:t>access to modify computers include altering software and data, changing passwords and settings to prevent others accessing the system, interfering with the normal operation of the system to its detriment</a:t>
            </a:r>
            <a:r>
              <a:rPr lang="en-GB" sz="1540" dirty="0" smtClean="0"/>
              <a:t>.</a:t>
            </a:r>
          </a:p>
          <a:p>
            <a:pPr marL="255588" indent="-255588">
              <a:spcAft>
                <a:spcPts val="300"/>
              </a:spcAft>
              <a:buClr>
                <a:srgbClr val="00B050"/>
              </a:buClr>
              <a:buSzPct val="75000"/>
            </a:pPr>
            <a:r>
              <a:rPr lang="en-GB" sz="1540" dirty="0" smtClean="0"/>
              <a:t>The </a:t>
            </a:r>
            <a:r>
              <a:rPr lang="en-GB" sz="1540" dirty="0"/>
              <a:t>act makes it an offence to access or even attempt to access a computer system without the appropriate authorisation. Therefore, even if a hacker tries to get into a system but is unsuccessful they can be prosecuted using this law. The act also outlaws "hacking" software, such as packet sniffers, that can be used to break into or discover ways to get into systems. </a:t>
            </a:r>
            <a:endParaRPr lang="en-GB" sz="1540" dirty="0" smtClean="0"/>
          </a:p>
          <a:p>
            <a:pPr marL="255588" indent="-255588">
              <a:spcAft>
                <a:spcPts val="300"/>
              </a:spcAft>
              <a:buClr>
                <a:srgbClr val="00B050"/>
              </a:buClr>
              <a:buSzPct val="75000"/>
            </a:pPr>
            <a:r>
              <a:rPr lang="en-GB" sz="1540" b="1" dirty="0" smtClean="0"/>
              <a:t>What the Law States – Part 1:</a:t>
            </a:r>
          </a:p>
          <a:p>
            <a:pPr>
              <a:spcAft>
                <a:spcPts val="300"/>
              </a:spcAft>
              <a:buClr>
                <a:srgbClr val="00B050"/>
              </a:buClr>
              <a:buSzPct val="75000"/>
            </a:pPr>
            <a:r>
              <a:rPr lang="en-GB" sz="1540" b="1" dirty="0" smtClean="0"/>
              <a:t>1 - Unauthorised </a:t>
            </a:r>
            <a:r>
              <a:rPr lang="en-GB" sz="1540" b="1" dirty="0"/>
              <a:t>access to computer material.</a:t>
            </a:r>
            <a:endParaRPr lang="en-GB" sz="1540" dirty="0" smtClean="0"/>
          </a:p>
          <a:p>
            <a:pPr>
              <a:spcAft>
                <a:spcPts val="300"/>
              </a:spcAft>
              <a:tabLst>
                <a:tab pos="685800" algn="l"/>
              </a:tabLst>
            </a:pPr>
            <a:r>
              <a:rPr lang="en-GB" sz="1540" dirty="0" smtClean="0"/>
              <a:t>(</a:t>
            </a:r>
            <a:r>
              <a:rPr lang="en-GB" sz="1540" dirty="0"/>
              <a:t>1</a:t>
            </a:r>
            <a:r>
              <a:rPr lang="en-GB" sz="1540" dirty="0" smtClean="0"/>
              <a:t>)	A </a:t>
            </a:r>
            <a:r>
              <a:rPr lang="en-GB" sz="1540" dirty="0"/>
              <a:t>person is guilty of an offence if—</a:t>
            </a:r>
          </a:p>
          <a:p>
            <a:pPr lvl="1">
              <a:spcAft>
                <a:spcPts val="300"/>
              </a:spcAft>
              <a:buClr>
                <a:srgbClr val="00B050"/>
              </a:buClr>
              <a:buSzPct val="100000"/>
              <a:buFont typeface="Courier New" panose="02070309020205020404" pitchFamily="49" charset="0"/>
              <a:buChar char="o"/>
            </a:pPr>
            <a:r>
              <a:rPr lang="en-GB" sz="1540" dirty="0"/>
              <a:t>(a</a:t>
            </a:r>
            <a:r>
              <a:rPr lang="en-GB" sz="1540" dirty="0" smtClean="0"/>
              <a:t>) he </a:t>
            </a:r>
            <a:r>
              <a:rPr lang="en-GB" sz="1540" dirty="0"/>
              <a:t>causes a computer to perform any function with intent to secure access to any program or data held in any </a:t>
            </a:r>
            <a:r>
              <a:rPr lang="en-GB" sz="1540" dirty="0" smtClean="0"/>
              <a:t>computer, </a:t>
            </a:r>
            <a:r>
              <a:rPr lang="en-GB" sz="1540" dirty="0"/>
              <a:t>or to enable any such access to be </a:t>
            </a:r>
            <a:r>
              <a:rPr lang="en-GB" sz="1540" dirty="0" smtClean="0"/>
              <a:t>secured;</a:t>
            </a:r>
            <a:endParaRPr lang="en-GB" sz="1540" dirty="0"/>
          </a:p>
          <a:p>
            <a:pPr lvl="1">
              <a:spcAft>
                <a:spcPts val="300"/>
              </a:spcAft>
              <a:buClr>
                <a:srgbClr val="00B050"/>
              </a:buClr>
              <a:buSzPct val="100000"/>
              <a:buFont typeface="Courier New" panose="02070309020205020404" pitchFamily="49" charset="0"/>
              <a:buChar char="o"/>
            </a:pPr>
            <a:r>
              <a:rPr lang="en-GB" sz="1540" dirty="0"/>
              <a:t>(b</a:t>
            </a:r>
            <a:r>
              <a:rPr lang="en-GB" sz="1540" dirty="0" smtClean="0"/>
              <a:t>) the </a:t>
            </a:r>
            <a:r>
              <a:rPr lang="en-GB" sz="1540" dirty="0"/>
              <a:t>access he intends to </a:t>
            </a:r>
            <a:r>
              <a:rPr lang="en-GB" sz="1540" dirty="0" smtClean="0"/>
              <a:t>secure, </a:t>
            </a:r>
            <a:r>
              <a:rPr lang="en-GB" sz="1540" dirty="0"/>
              <a:t>or to enable to be secured</a:t>
            </a:r>
            <a:r>
              <a:rPr lang="en-GB" sz="1540" dirty="0" smtClean="0"/>
              <a:t>, </a:t>
            </a:r>
            <a:r>
              <a:rPr lang="en-GB" sz="1540" dirty="0"/>
              <a:t>is unauthorised; and</a:t>
            </a:r>
          </a:p>
          <a:p>
            <a:pPr lvl="1">
              <a:spcAft>
                <a:spcPts val="300"/>
              </a:spcAft>
              <a:buClr>
                <a:srgbClr val="00B050"/>
              </a:buClr>
              <a:buSzPct val="100000"/>
              <a:buFont typeface="Courier New" panose="02070309020205020404" pitchFamily="49" charset="0"/>
              <a:buChar char="o"/>
            </a:pPr>
            <a:r>
              <a:rPr lang="en-GB" sz="1540" dirty="0"/>
              <a:t>(c</a:t>
            </a:r>
            <a:r>
              <a:rPr lang="en-GB" sz="1540" dirty="0" smtClean="0"/>
              <a:t>) he </a:t>
            </a:r>
            <a:r>
              <a:rPr lang="en-GB" sz="1540" dirty="0"/>
              <a:t>knows at the time when he causes the computer to perform the function that that is the case.</a:t>
            </a:r>
          </a:p>
          <a:p>
            <a:pPr>
              <a:spcAft>
                <a:spcPts val="300"/>
              </a:spcAft>
              <a:buClr>
                <a:srgbClr val="00B050"/>
              </a:buClr>
              <a:buSzPct val="75000"/>
              <a:tabLst>
                <a:tab pos="685800" algn="l"/>
              </a:tabLst>
            </a:pPr>
            <a:r>
              <a:rPr lang="en-GB" sz="1540" dirty="0"/>
              <a:t>(2</a:t>
            </a:r>
            <a:r>
              <a:rPr lang="en-GB" sz="1540" dirty="0" smtClean="0"/>
              <a:t>)	The </a:t>
            </a:r>
            <a:r>
              <a:rPr lang="en-GB" sz="1540" dirty="0"/>
              <a:t>intent a person has to have to commit an offence under this section need not be directed at—</a:t>
            </a:r>
          </a:p>
          <a:p>
            <a:pPr lvl="1">
              <a:spcAft>
                <a:spcPts val="300"/>
              </a:spcAft>
              <a:buClr>
                <a:srgbClr val="00B050"/>
              </a:buClr>
              <a:buSzPct val="100000"/>
              <a:buFont typeface="Courier New" panose="02070309020205020404" pitchFamily="49" charset="0"/>
              <a:buChar char="o"/>
            </a:pPr>
            <a:r>
              <a:rPr lang="en-GB" sz="1540" dirty="0"/>
              <a:t>(a</a:t>
            </a:r>
            <a:r>
              <a:rPr lang="en-GB" sz="1540" dirty="0" smtClean="0"/>
              <a:t>)	any </a:t>
            </a:r>
            <a:r>
              <a:rPr lang="en-GB" sz="1540" dirty="0"/>
              <a:t>particular program or data;</a:t>
            </a:r>
          </a:p>
          <a:p>
            <a:pPr lvl="1">
              <a:spcAft>
                <a:spcPts val="300"/>
              </a:spcAft>
              <a:buClr>
                <a:srgbClr val="00B050"/>
              </a:buClr>
              <a:buSzPct val="100000"/>
              <a:buFont typeface="Courier New" panose="02070309020205020404" pitchFamily="49" charset="0"/>
              <a:buChar char="o"/>
            </a:pPr>
            <a:r>
              <a:rPr lang="en-GB" sz="1540" dirty="0"/>
              <a:t>(b</a:t>
            </a:r>
            <a:r>
              <a:rPr lang="en-GB" sz="1540" dirty="0" smtClean="0"/>
              <a:t>)	a </a:t>
            </a:r>
            <a:r>
              <a:rPr lang="en-GB" sz="1540" dirty="0"/>
              <a:t>program or data of any particular kind; or</a:t>
            </a:r>
          </a:p>
          <a:p>
            <a:pPr lvl="1">
              <a:spcAft>
                <a:spcPts val="300"/>
              </a:spcAft>
              <a:buClr>
                <a:srgbClr val="00B050"/>
              </a:buClr>
              <a:buSzPct val="100000"/>
              <a:buFont typeface="Courier New" panose="02070309020205020404" pitchFamily="49" charset="0"/>
              <a:buChar char="o"/>
            </a:pPr>
            <a:r>
              <a:rPr lang="en-GB" sz="1540" dirty="0"/>
              <a:t>(c</a:t>
            </a:r>
            <a:r>
              <a:rPr lang="en-GB" sz="1540" dirty="0" smtClean="0"/>
              <a:t>)	a </a:t>
            </a:r>
            <a:r>
              <a:rPr lang="en-GB" sz="1540" dirty="0"/>
              <a:t>program or data held in any particular computer</a:t>
            </a:r>
            <a:r>
              <a:rPr lang="en-GB" sz="1540" dirty="0" smtClean="0"/>
              <a:t>.</a:t>
            </a:r>
            <a:endParaRPr lang="en-GB" sz="1540" dirty="0"/>
          </a:p>
        </p:txBody>
      </p:sp>
      <p:sp>
        <p:nvSpPr>
          <p:cNvPr id="5" name="Title 1"/>
          <p:cNvSpPr>
            <a:spLocks noGrp="1"/>
          </p:cNvSpPr>
          <p:nvPr>
            <p:ph type="title"/>
          </p:nvPr>
        </p:nvSpPr>
        <p:spPr>
          <a:xfrm>
            <a:off x="35496" y="44624"/>
            <a:ext cx="8856984" cy="576064"/>
          </a:xfrm>
        </p:spPr>
        <p:txBody>
          <a:bodyPr>
            <a:noAutofit/>
          </a:bodyPr>
          <a:lstStyle/>
          <a:p>
            <a:r>
              <a:rPr lang="en-US" sz="2800" dirty="0" smtClean="0"/>
              <a:t>4.1 - UK </a:t>
            </a:r>
            <a:r>
              <a:rPr lang="en-US" sz="2800" dirty="0"/>
              <a:t>legislation and regulation </a:t>
            </a:r>
            <a:r>
              <a:rPr lang="en-US" sz="2800" dirty="0" smtClean="0"/>
              <a:t>– Computer Misuse Act</a:t>
            </a:r>
            <a:endParaRPr lang="en-US" sz="2800" b="0" dirty="0"/>
          </a:p>
        </p:txBody>
      </p:sp>
    </p:spTree>
    <p:extLst>
      <p:ext uri="{BB962C8B-B14F-4D97-AF65-F5344CB8AC3E}">
        <p14:creationId xmlns:p14="http://schemas.microsoft.com/office/powerpoint/2010/main" val="147875049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271" y="1054050"/>
            <a:ext cx="8569201" cy="5975350"/>
          </a:xfrm>
        </p:spPr>
        <p:txBody>
          <a:bodyPr>
            <a:noAutofit/>
          </a:bodyPr>
          <a:lstStyle/>
          <a:p>
            <a:pPr marL="255588" indent="-255588">
              <a:spcAft>
                <a:spcPts val="300"/>
              </a:spcAft>
              <a:buClr>
                <a:srgbClr val="00B050"/>
              </a:buClr>
              <a:buSzPct val="75000"/>
            </a:pPr>
            <a:r>
              <a:rPr lang="en-GB" sz="1500" b="1" dirty="0" smtClean="0"/>
              <a:t>2 - Unauthorised access with intent to commit or facilitate commission of further offences.</a:t>
            </a:r>
          </a:p>
          <a:p>
            <a:pPr marL="255588" indent="-255588">
              <a:spcAft>
                <a:spcPts val="300"/>
              </a:spcAft>
              <a:buClr>
                <a:srgbClr val="00B050"/>
              </a:buClr>
              <a:buSzPct val="75000"/>
            </a:pPr>
            <a:r>
              <a:rPr lang="en-GB" sz="1500" dirty="0" smtClean="0"/>
              <a:t>(1) A person is guilty of an offence under this section if he commits an offence under section 1 above (“the unauthorised access offence”) with intent—</a:t>
            </a:r>
          </a:p>
          <a:p>
            <a:pPr lvl="1">
              <a:spcAft>
                <a:spcPts val="300"/>
              </a:spcAft>
            </a:pPr>
            <a:r>
              <a:rPr lang="en-GB" sz="1500" dirty="0" smtClean="0"/>
              <a:t>(a) to commit an offence to which this section applies; or</a:t>
            </a:r>
          </a:p>
          <a:p>
            <a:pPr lvl="1">
              <a:spcAft>
                <a:spcPts val="300"/>
              </a:spcAft>
            </a:pPr>
            <a:r>
              <a:rPr lang="en-GB" sz="1500" dirty="0" smtClean="0"/>
              <a:t>(b) to facilitate the commission of such an offence (whether by himself or by any other person);</a:t>
            </a:r>
          </a:p>
          <a:p>
            <a:pPr marL="255588" indent="-255588">
              <a:spcAft>
                <a:spcPts val="300"/>
              </a:spcAft>
              <a:buClr>
                <a:srgbClr val="00B050"/>
              </a:buClr>
              <a:buSzPct val="75000"/>
            </a:pPr>
            <a:r>
              <a:rPr lang="en-GB" sz="1500" dirty="0" smtClean="0"/>
              <a:t>(2) It is immaterial for the purposes of this section whether the further offence is to be committed on the same occasion as the unauthorised access offence or on any future occasion.</a:t>
            </a:r>
          </a:p>
          <a:p>
            <a:pPr marL="255588" indent="-255588">
              <a:spcAft>
                <a:spcPts val="300"/>
              </a:spcAft>
              <a:buClr>
                <a:srgbClr val="00B050"/>
              </a:buClr>
              <a:buSzPct val="75000"/>
            </a:pPr>
            <a:r>
              <a:rPr lang="en-GB" sz="1500" dirty="0" smtClean="0"/>
              <a:t>(4) A person may be guilty of an offence under this section even though the facts are such that the commission of the further offence is impossible.</a:t>
            </a:r>
          </a:p>
          <a:p>
            <a:pPr marL="255588" indent="-255588">
              <a:spcAft>
                <a:spcPts val="300"/>
              </a:spcAft>
              <a:buClr>
                <a:srgbClr val="00B050"/>
              </a:buClr>
              <a:buSzPct val="75000"/>
            </a:pPr>
            <a:r>
              <a:rPr lang="en-GB" sz="1500" b="1" dirty="0"/>
              <a:t>3 Unauthorised acts with intent to impair, or with recklessness as to impairing, operation of computer,</a:t>
            </a:r>
          </a:p>
          <a:p>
            <a:pPr marL="255588" indent="-255588">
              <a:spcAft>
                <a:spcPts val="300"/>
              </a:spcAft>
              <a:tabLst>
                <a:tab pos="571500" algn="l"/>
              </a:tabLst>
            </a:pPr>
            <a:r>
              <a:rPr lang="en-GB" sz="1500" dirty="0"/>
              <a:t>(1)	A person is guilty of an offence if—</a:t>
            </a:r>
          </a:p>
          <a:p>
            <a:pPr lvl="1">
              <a:spcAft>
                <a:spcPts val="300"/>
              </a:spcAft>
              <a:buClr>
                <a:srgbClr val="00B050"/>
              </a:buClr>
            </a:pPr>
            <a:r>
              <a:rPr lang="en-GB" sz="1500" dirty="0"/>
              <a:t>(a) he does any unauthorised act in relation to a computer;</a:t>
            </a:r>
          </a:p>
          <a:p>
            <a:pPr lvl="1">
              <a:spcAft>
                <a:spcPts val="300"/>
              </a:spcAft>
              <a:buClr>
                <a:srgbClr val="00B050"/>
              </a:buClr>
            </a:pPr>
            <a:r>
              <a:rPr lang="en-GB" sz="1500" dirty="0"/>
              <a:t>(b) at the time when he does the act he knows that it is unauthorised; and</a:t>
            </a:r>
          </a:p>
          <a:p>
            <a:pPr marL="255588" indent="-255588">
              <a:spcAft>
                <a:spcPts val="300"/>
              </a:spcAft>
              <a:buClr>
                <a:srgbClr val="00B050"/>
              </a:buClr>
              <a:buSzPct val="75000"/>
            </a:pPr>
            <a:r>
              <a:rPr lang="en-GB" sz="1500" dirty="0"/>
              <a:t>(2)	This subsection applies if the person intends by doing the act—</a:t>
            </a:r>
          </a:p>
          <a:p>
            <a:pPr lvl="1">
              <a:spcAft>
                <a:spcPts val="300"/>
              </a:spcAft>
              <a:buClr>
                <a:srgbClr val="00B050"/>
              </a:buClr>
            </a:pPr>
            <a:r>
              <a:rPr lang="en-GB" sz="1500" dirty="0"/>
              <a:t>(a) to impair the operation of any computer;</a:t>
            </a:r>
          </a:p>
          <a:p>
            <a:pPr lvl="1">
              <a:spcAft>
                <a:spcPts val="300"/>
              </a:spcAft>
              <a:buClr>
                <a:srgbClr val="00B050"/>
              </a:buClr>
            </a:pPr>
            <a:r>
              <a:rPr lang="en-GB" sz="1500" dirty="0"/>
              <a:t>(b) to prevent or hinder access to any program or data held in any computer;</a:t>
            </a:r>
          </a:p>
          <a:p>
            <a:pPr lvl="1">
              <a:spcAft>
                <a:spcPts val="300"/>
              </a:spcAft>
              <a:buClr>
                <a:srgbClr val="00B050"/>
              </a:buClr>
            </a:pPr>
            <a:r>
              <a:rPr lang="en-GB" sz="1500" dirty="0"/>
              <a:t>(c) to impair the operation of any such program or the reliability of any such data</a:t>
            </a:r>
          </a:p>
          <a:p>
            <a:pPr marL="255588" indent="-255588">
              <a:spcAft>
                <a:spcPts val="300"/>
              </a:spcAft>
              <a:buClr>
                <a:srgbClr val="00B050"/>
              </a:buClr>
              <a:buSzPct val="75000"/>
              <a:tabLst>
                <a:tab pos="571500" algn="l"/>
              </a:tabLst>
            </a:pPr>
            <a:r>
              <a:rPr lang="en-GB" sz="1500" dirty="0"/>
              <a:t>(3) A person guilty of an offence under this section shall be liable—</a:t>
            </a:r>
          </a:p>
          <a:p>
            <a:pPr lvl="1">
              <a:spcAft>
                <a:spcPts val="300"/>
              </a:spcAft>
              <a:buClr>
                <a:srgbClr val="00B050"/>
              </a:buClr>
            </a:pPr>
            <a:r>
              <a:rPr lang="en-GB" sz="1500" dirty="0"/>
              <a:t>(a) on summary conviction in England and Wales, to imprisonment for a term not exceeding 12 months (6 months in Scotland) or to a fine not exceeding the statutory maximum or to both;</a:t>
            </a:r>
          </a:p>
          <a:p>
            <a:pPr lvl="1">
              <a:spcAft>
                <a:spcPts val="300"/>
              </a:spcAft>
              <a:buClr>
                <a:srgbClr val="00B050"/>
              </a:buClr>
            </a:pPr>
            <a:r>
              <a:rPr lang="en-GB" sz="1500" dirty="0"/>
              <a:t>(b) on conviction on indictment, to imprisonment for a term not exceeding ten years or to a fine or to </a:t>
            </a:r>
            <a:r>
              <a:rPr lang="en-GB" sz="1500" dirty="0" smtClean="0"/>
              <a:t>both</a:t>
            </a:r>
          </a:p>
        </p:txBody>
      </p:sp>
      <p:sp>
        <p:nvSpPr>
          <p:cNvPr id="7" name="Title 1"/>
          <p:cNvSpPr>
            <a:spLocks noGrp="1"/>
          </p:cNvSpPr>
          <p:nvPr>
            <p:ph type="title"/>
          </p:nvPr>
        </p:nvSpPr>
        <p:spPr>
          <a:xfrm>
            <a:off x="35496" y="44624"/>
            <a:ext cx="8856984" cy="576064"/>
          </a:xfrm>
        </p:spPr>
        <p:txBody>
          <a:bodyPr>
            <a:noAutofit/>
          </a:bodyPr>
          <a:lstStyle/>
          <a:p>
            <a:r>
              <a:rPr lang="en-US" sz="2800" dirty="0" smtClean="0"/>
              <a:t>4.1 - UK </a:t>
            </a:r>
            <a:r>
              <a:rPr lang="en-US" sz="2800" dirty="0"/>
              <a:t>legislation and regulation </a:t>
            </a:r>
            <a:r>
              <a:rPr lang="en-US" sz="2800" dirty="0" smtClean="0"/>
              <a:t>– Computer Misuse Act</a:t>
            </a:r>
            <a:endParaRPr lang="en-US" sz="2800" b="0" dirty="0"/>
          </a:p>
        </p:txBody>
      </p:sp>
    </p:spTree>
    <p:extLst>
      <p:ext uri="{BB962C8B-B14F-4D97-AF65-F5344CB8AC3E}">
        <p14:creationId xmlns:p14="http://schemas.microsoft.com/office/powerpoint/2010/main" val="272028076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420" y="1052736"/>
            <a:ext cx="7200900" cy="5738813"/>
          </a:xfrm>
        </p:spPr>
        <p:txBody>
          <a:bodyPr>
            <a:noAutofit/>
          </a:bodyPr>
          <a:lstStyle/>
          <a:p>
            <a:pPr marL="177800" indent="-177800">
              <a:buClr>
                <a:srgbClr val="00B050"/>
              </a:buClr>
              <a:buSzPct val="75000"/>
            </a:pPr>
            <a:r>
              <a:rPr lang="en-GB" sz="1300" b="1" dirty="0"/>
              <a:t>Spyware:</a:t>
            </a:r>
            <a:r>
              <a:rPr lang="en-GB" sz="1300" dirty="0"/>
              <a:t> Spyware is computer software that is installed secretively on personal computers that either intercept or take partial control over the user's interaction with the computer, without the user's informed consent. The term spyware suggests software that secretly monitors the user's </a:t>
            </a:r>
            <a:r>
              <a:rPr lang="en-GB" sz="1300" dirty="0" smtClean="0"/>
              <a:t>behaviour; the functions of spyware extend well beyond simple monitoring. </a:t>
            </a:r>
          </a:p>
          <a:p>
            <a:pPr marL="177800" indent="-177800">
              <a:buClr>
                <a:srgbClr val="00B050"/>
              </a:buClr>
              <a:buSzPct val="75000"/>
            </a:pPr>
            <a:r>
              <a:rPr lang="en-GB" sz="1300" dirty="0" smtClean="0"/>
              <a:t>This is an example of spyware program that installs itself onto the machine or tries to. The box that pops up on the screen tells the user that their clock is not up to date an option of installing it or cancelling but both are fake, the whole image including the buttons is all part of the spyware. When installed this particular piece of spyware which pretends to be a windows program then leaves a tracer on the machine that gathers information about the user and then uses this information for spying, gathering such things as credit card details, log in names and passwords and account information.</a:t>
            </a:r>
          </a:p>
          <a:p>
            <a:pPr marL="177800" indent="-177800">
              <a:buClr>
                <a:srgbClr val="00B050"/>
              </a:buClr>
              <a:buSzPct val="75000"/>
            </a:pPr>
            <a:r>
              <a:rPr lang="en-GB" sz="1300" dirty="0" smtClean="0"/>
              <a:t>Spyware </a:t>
            </a:r>
            <a:r>
              <a:rPr lang="en-GB" sz="1300" dirty="0"/>
              <a:t>has a general negative effect on the internet and has the overall ability to steal personal and important information off of the computer user. Pornography websites as a whole have a tendency to be unsafe and lacking in protection due to their overall professionalism lacking. This means that they are quite popular for spyware content and hacking. </a:t>
            </a:r>
            <a:endParaRPr lang="en-GB" sz="1300" dirty="0" smtClean="0"/>
          </a:p>
          <a:p>
            <a:pPr marL="177800" indent="-177800">
              <a:buClr>
                <a:srgbClr val="00B050"/>
              </a:buClr>
              <a:buSzPct val="75000"/>
            </a:pPr>
            <a:r>
              <a:rPr lang="en-GB" sz="1300" b="1" u="sng" dirty="0"/>
              <a:t>Malware:</a:t>
            </a:r>
            <a:r>
              <a:rPr lang="en-GB" sz="1300" dirty="0"/>
              <a:t> Malware is software specifically designed to infiltrate or damage a computer system without the owner's consent. The term is an amalgamation of the words malicious and software. The expression is a general term used by computer professionals to mean differing forms of hostile, intrusive, or annoying software or program code. </a:t>
            </a:r>
          </a:p>
          <a:p>
            <a:pPr marL="177800" indent="-177800">
              <a:buClr>
                <a:srgbClr val="00B050"/>
              </a:buClr>
              <a:buSzPct val="75000"/>
            </a:pPr>
            <a:r>
              <a:rPr lang="en-GB" sz="1300" dirty="0" err="1"/>
              <a:t>Spyaxe</a:t>
            </a:r>
            <a:r>
              <a:rPr lang="en-GB" sz="1300" dirty="0"/>
              <a:t> is an example of a particularly nasty version of malware that installs itself onto the user’s computer and then runs and tells the user that they have spyware on their machine. The scan itself is fake but the user won’t be able to see this. It then says that there is particularly spyware on the machine and in order to be able to fix it the user needs to upgrade to the full version of </a:t>
            </a:r>
            <a:r>
              <a:rPr lang="en-GB" sz="1300" dirty="0" err="1"/>
              <a:t>spyaxe</a:t>
            </a:r>
            <a:r>
              <a:rPr lang="en-GB" sz="1300" dirty="0"/>
              <a:t>. The user feeling that they have already been hacked goes onto the </a:t>
            </a:r>
            <a:r>
              <a:rPr lang="en-GB" sz="1300" dirty="0" err="1"/>
              <a:t>spyaxe</a:t>
            </a:r>
            <a:r>
              <a:rPr lang="en-GB" sz="1300" dirty="0"/>
              <a:t> website and pays for the full version. The company then uses their credit card details to steal everything they can.  If the user tries to remove this program off the machine then </a:t>
            </a:r>
            <a:r>
              <a:rPr lang="en-GB" sz="1300" dirty="0" err="1"/>
              <a:t>spyaxe</a:t>
            </a:r>
            <a:r>
              <a:rPr lang="en-GB" sz="1300" dirty="0"/>
              <a:t> claims a breach in copyright and threatens to sue</a:t>
            </a:r>
            <a:r>
              <a:rPr lang="en-GB" sz="1300" dirty="0" smtClean="0"/>
              <a:t>.</a:t>
            </a:r>
            <a:endParaRPr lang="en-GB" sz="1300" dirty="0"/>
          </a:p>
        </p:txBody>
      </p:sp>
      <p:pic>
        <p:nvPicPr>
          <p:cNvPr id="4" name="Picture 3" descr="http://www.bigfootwebmarketing.com/wp-content/uploads/2008/08/spyware.jpg"/>
          <p:cNvPicPr/>
          <p:nvPr/>
        </p:nvPicPr>
        <p:blipFill>
          <a:blip r:embed="rId3" cstate="print"/>
          <a:srcRect/>
          <a:stretch>
            <a:fillRect/>
          </a:stretch>
        </p:blipFill>
        <p:spPr bwMode="auto">
          <a:xfrm>
            <a:off x="7236296" y="1098025"/>
            <a:ext cx="1646236" cy="1754911"/>
          </a:xfrm>
          <a:prstGeom prst="rect">
            <a:avLst/>
          </a:prstGeom>
          <a:noFill/>
        </p:spPr>
      </p:pic>
      <p:pic>
        <p:nvPicPr>
          <p:cNvPr id="6" name="Picture 5" descr="http://siri.geekstogo.com/log/SpyAxe/SpyAxe.png"/>
          <p:cNvPicPr/>
          <p:nvPr/>
        </p:nvPicPr>
        <p:blipFill rotWithShape="1">
          <a:blip r:embed="rId4" cstate="print"/>
          <a:srcRect l="6299" t="9254" r="7101" b="16711"/>
          <a:stretch/>
        </p:blipFill>
        <p:spPr bwMode="auto">
          <a:xfrm>
            <a:off x="7472634" y="4221088"/>
            <a:ext cx="1368152" cy="674791"/>
          </a:xfrm>
          <a:prstGeom prst="rect">
            <a:avLst/>
          </a:prstGeom>
          <a:noFill/>
        </p:spPr>
      </p:pic>
      <p:sp>
        <p:nvSpPr>
          <p:cNvPr id="9" name="Title 1"/>
          <p:cNvSpPr>
            <a:spLocks noGrp="1"/>
          </p:cNvSpPr>
          <p:nvPr>
            <p:ph type="title"/>
          </p:nvPr>
        </p:nvSpPr>
        <p:spPr>
          <a:xfrm>
            <a:off x="35496" y="44624"/>
            <a:ext cx="8856984" cy="576064"/>
          </a:xfrm>
        </p:spPr>
        <p:txBody>
          <a:bodyPr>
            <a:noAutofit/>
          </a:bodyPr>
          <a:lstStyle/>
          <a:p>
            <a:r>
              <a:rPr lang="en-US" sz="2800" dirty="0" smtClean="0"/>
              <a:t>4.1 - UK </a:t>
            </a:r>
            <a:r>
              <a:rPr lang="en-US" sz="2800" dirty="0"/>
              <a:t>legislation and regulation </a:t>
            </a:r>
            <a:r>
              <a:rPr lang="en-US" sz="2800" dirty="0" smtClean="0"/>
              <a:t>– Computer Misuse Act</a:t>
            </a:r>
            <a:endParaRPr lang="en-US" sz="2800" b="0" dirty="0"/>
          </a:p>
        </p:txBody>
      </p:sp>
    </p:spTree>
    <p:extLst>
      <p:ext uri="{BB962C8B-B14F-4D97-AF65-F5344CB8AC3E}">
        <p14:creationId xmlns:p14="http://schemas.microsoft.com/office/powerpoint/2010/main" val="92584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271" y="1074563"/>
            <a:ext cx="8497193" cy="5738813"/>
          </a:xfrm>
        </p:spPr>
        <p:txBody>
          <a:bodyPr>
            <a:noAutofit/>
          </a:bodyPr>
          <a:lstStyle/>
          <a:p>
            <a:pPr marL="177800" indent="-177800">
              <a:spcAft>
                <a:spcPts val="0"/>
              </a:spcAft>
              <a:buClr>
                <a:srgbClr val="00B050"/>
              </a:buClr>
              <a:buSzPct val="75000"/>
            </a:pPr>
            <a:r>
              <a:rPr lang="en-GB" sz="1330" b="1" dirty="0" smtClean="0"/>
              <a:t>Viruses - </a:t>
            </a:r>
            <a:r>
              <a:rPr lang="en-GB" sz="1330" dirty="0" smtClean="0"/>
              <a:t>A </a:t>
            </a:r>
            <a:r>
              <a:rPr lang="en-GB" sz="1330" dirty="0"/>
              <a:t>computer virus is something that will copy and attach itself to a computer’s code. A virus can only spread from one computer to another when its host is taken to the uninfected computer, for instance by a user sending it over a network or the Internet. Viruses are sometimes confused with computer worms and Trojan horses. A worm can spread itself to other computers without needing to be transferred as part of a host, and a Trojan horse is a file that appears harmless. Worms and Trojans may cause harm to either a computer system's hosted data, functional performance, or networking throughput, when executed. In general, a worm does not actually harm either the system's hardware or software.</a:t>
            </a:r>
          </a:p>
          <a:p>
            <a:pPr marL="177800" indent="-177800">
              <a:spcAft>
                <a:spcPts val="0"/>
              </a:spcAft>
              <a:buClr>
                <a:srgbClr val="00B050"/>
              </a:buClr>
              <a:buSzPct val="75000"/>
            </a:pPr>
            <a:r>
              <a:rPr lang="en-GB" sz="1330" dirty="0"/>
              <a:t>The “</a:t>
            </a:r>
            <a:r>
              <a:rPr lang="en-GB" sz="1330" dirty="0" err="1"/>
              <a:t>Iloveyou</a:t>
            </a:r>
            <a:r>
              <a:rPr lang="en-GB" sz="1330" dirty="0"/>
              <a:t>” virus was created by a </a:t>
            </a:r>
            <a:r>
              <a:rPr lang="en-GB" sz="1330" dirty="0" err="1"/>
              <a:t>Philipino</a:t>
            </a:r>
            <a:r>
              <a:rPr lang="en-GB" sz="1330" dirty="0"/>
              <a:t> teenager to impress his girlfriend. An email was sent out with a VBS attachment saying “</a:t>
            </a:r>
            <a:r>
              <a:rPr lang="en-GB" sz="1330" dirty="0" err="1"/>
              <a:t>Iloveyou</a:t>
            </a:r>
            <a:r>
              <a:rPr lang="en-GB" sz="1330" dirty="0"/>
              <a:t>”. When the user opened up the VBS file the email raided the outlook express book and sent itself on to everybody in their using their username. Within one hour of the virus being released 20,000 computers were infected, within three hours this had risen to 5 million. All together this cost one billion pounds worth of damage worldwide causing a complete destruction of networks and the shutting down of several major systems.</a:t>
            </a:r>
          </a:p>
          <a:p>
            <a:pPr marL="177800" indent="-177800">
              <a:spcAft>
                <a:spcPts val="0"/>
              </a:spcAft>
              <a:buClr>
                <a:srgbClr val="00B050"/>
              </a:buClr>
              <a:buSzPct val="75000"/>
            </a:pPr>
            <a:r>
              <a:rPr lang="en-GB" sz="1330" dirty="0"/>
              <a:t>The “</a:t>
            </a:r>
            <a:r>
              <a:rPr lang="en-GB" sz="1330" dirty="0" err="1"/>
              <a:t>lovesan</a:t>
            </a:r>
            <a:r>
              <a:rPr lang="en-GB" sz="1330" dirty="0"/>
              <a:t>” virus was created by a German teenager in order to help out his mums failing computer business. Like the “</a:t>
            </a:r>
            <a:r>
              <a:rPr lang="en-GB" sz="1330" dirty="0" err="1"/>
              <a:t>Iloveyou</a:t>
            </a:r>
            <a:r>
              <a:rPr lang="en-GB" sz="1330" dirty="0"/>
              <a:t>” virus this was an attachment within an email that within three hours had managed to bring down the NHS network centre, the French water system and the entire Swiss rail network. All together this virus cost untold amount of damage across the world. </a:t>
            </a:r>
          </a:p>
          <a:p>
            <a:pPr marL="177800" indent="-177800">
              <a:spcAft>
                <a:spcPts val="0"/>
              </a:spcAft>
              <a:buClr>
                <a:srgbClr val="00B050"/>
              </a:buClr>
              <a:buSzPct val="75000"/>
            </a:pPr>
            <a:r>
              <a:rPr lang="en-GB" sz="1330" b="1" dirty="0" smtClean="0"/>
              <a:t>Worms - </a:t>
            </a:r>
            <a:r>
              <a:rPr lang="en-GB" sz="1330" dirty="0" smtClean="0"/>
              <a:t>These </a:t>
            </a:r>
            <a:r>
              <a:rPr lang="en-GB" sz="1330" dirty="0"/>
              <a:t>are in some ways a lot like a computer virus in the way that they tend to replicate themselves and sends copies of itself through the use of a network this usually goes on with little to no intervention from the user. When worms are put into action it is highly likely that it will cause some damage to a network or computers often the best case scenario is for it just to take up some of the bandwidth. Sometimes however a worm can be created with the best intentions but easily cause some unintended disruption. </a:t>
            </a:r>
          </a:p>
          <a:p>
            <a:pPr marL="177800" indent="-177800">
              <a:spcAft>
                <a:spcPts val="0"/>
              </a:spcAft>
              <a:buClr>
                <a:srgbClr val="00B050"/>
              </a:buClr>
              <a:buSzPct val="75000"/>
            </a:pPr>
            <a:r>
              <a:rPr lang="en-GB" sz="1330" b="1" dirty="0" smtClean="0"/>
              <a:t>Trojans – </a:t>
            </a:r>
            <a:r>
              <a:rPr lang="en-GB" sz="1330" dirty="0" smtClean="0"/>
              <a:t>These</a:t>
            </a:r>
            <a:r>
              <a:rPr lang="en-GB" sz="1330" b="1" dirty="0" smtClean="0"/>
              <a:t> </a:t>
            </a:r>
            <a:r>
              <a:rPr lang="en-GB" sz="1330" dirty="0" smtClean="0"/>
              <a:t>are files that actually get emailed to you that have the virus hidden within the code. This is much more difficult to pick up because virus checkers tend to look within specific strings of code but a good Trojan can break itself up into little sections so the strings are not recognised. And then when the activation date is due it tends to put itself back together again and breaks itself out of the file. These are a lot harder to detect but once released from the file they will do the same kind of damage that all other viruses will do. They are called Trojans because it is way of getting onto your machine. </a:t>
            </a:r>
            <a:endParaRPr lang="en-GB" sz="1330" dirty="0"/>
          </a:p>
        </p:txBody>
      </p:sp>
      <p:sp>
        <p:nvSpPr>
          <p:cNvPr id="7" name="Title 1"/>
          <p:cNvSpPr>
            <a:spLocks noGrp="1"/>
          </p:cNvSpPr>
          <p:nvPr>
            <p:ph type="title"/>
          </p:nvPr>
        </p:nvSpPr>
        <p:spPr>
          <a:xfrm>
            <a:off x="35496" y="44624"/>
            <a:ext cx="8856984" cy="576064"/>
          </a:xfrm>
        </p:spPr>
        <p:txBody>
          <a:bodyPr>
            <a:noAutofit/>
          </a:bodyPr>
          <a:lstStyle/>
          <a:p>
            <a:r>
              <a:rPr lang="en-US" sz="2800" dirty="0" smtClean="0"/>
              <a:t>4.1 - UK </a:t>
            </a:r>
            <a:r>
              <a:rPr lang="en-US" sz="2800" dirty="0"/>
              <a:t>legislation and regulation </a:t>
            </a:r>
            <a:r>
              <a:rPr lang="en-US" sz="2800" dirty="0" smtClean="0"/>
              <a:t>– Computer Misuse Act</a:t>
            </a:r>
            <a:endParaRPr lang="en-US" sz="2800" b="0" dirty="0"/>
          </a:p>
        </p:txBody>
      </p:sp>
    </p:spTree>
    <p:extLst>
      <p:ext uri="{BB962C8B-B14F-4D97-AF65-F5344CB8AC3E}">
        <p14:creationId xmlns:p14="http://schemas.microsoft.com/office/powerpoint/2010/main" val="42715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97308" y="1074563"/>
            <a:ext cx="8523164" cy="5738813"/>
          </a:xfrm>
        </p:spPr>
        <p:txBody>
          <a:bodyPr>
            <a:noAutofit/>
          </a:bodyPr>
          <a:lstStyle/>
          <a:p>
            <a:pPr marL="269875" indent="-255588">
              <a:spcAft>
                <a:spcPts val="300"/>
              </a:spcAft>
              <a:buClr>
                <a:srgbClr val="00B050"/>
              </a:buClr>
              <a:buSzPct val="75000"/>
            </a:pPr>
            <a:r>
              <a:rPr lang="en-GB" sz="1300" b="1" dirty="0" smtClean="0"/>
              <a:t>Hacking</a:t>
            </a:r>
            <a:r>
              <a:rPr lang="en-GB" sz="1300" dirty="0" smtClean="0"/>
              <a:t> </a:t>
            </a:r>
            <a:r>
              <a:rPr lang="en-GB" sz="1300" dirty="0"/>
              <a:t>has been around almost as long as the Internet; some people just love to </a:t>
            </a:r>
            <a:r>
              <a:rPr lang="en-GB" sz="1300" dirty="0" smtClean="0"/>
              <a:t>try </a:t>
            </a:r>
            <a:r>
              <a:rPr lang="en-GB" sz="1300" dirty="0"/>
              <a:t>and break into a computer </a:t>
            </a:r>
            <a:r>
              <a:rPr lang="en-GB" sz="1300" dirty="0" smtClean="0"/>
              <a:t>system. Prior </a:t>
            </a:r>
            <a:r>
              <a:rPr lang="en-GB" sz="1300" dirty="0"/>
              <a:t>to 1990, there was no legislation in place to tackle the problems caused </a:t>
            </a:r>
            <a:r>
              <a:rPr lang="en-GB" sz="1300" dirty="0" smtClean="0"/>
              <a:t>by </a:t>
            </a:r>
            <a:r>
              <a:rPr lang="en-GB" sz="1300" dirty="0"/>
              <a:t>hacking. Although everyone knew that it was wrong and should be against the </a:t>
            </a:r>
            <a:r>
              <a:rPr lang="en-GB" sz="1300" dirty="0" smtClean="0"/>
              <a:t>law</a:t>
            </a:r>
            <a:r>
              <a:rPr lang="en-GB" sz="1300" dirty="0"/>
              <a:t>, there was nothing that anyone could do about it.</a:t>
            </a:r>
          </a:p>
          <a:p>
            <a:pPr marL="269875" indent="-255588">
              <a:spcAft>
                <a:spcPts val="300"/>
              </a:spcAft>
              <a:buClr>
                <a:srgbClr val="00B050"/>
              </a:buClr>
              <a:buSzPct val="75000"/>
            </a:pPr>
            <a:r>
              <a:rPr lang="en-GB" sz="1300" dirty="0" smtClean="0"/>
              <a:t>As </a:t>
            </a:r>
            <a:r>
              <a:rPr lang="en-GB" sz="1300" dirty="0"/>
              <a:t>the problem grew, it became apparent that specific legislation was </a:t>
            </a:r>
            <a:r>
              <a:rPr lang="en-GB" sz="1300" dirty="0" smtClean="0"/>
              <a:t>needed </a:t>
            </a:r>
            <a:r>
              <a:rPr lang="en-GB" sz="1300" dirty="0"/>
              <a:t>to </a:t>
            </a:r>
            <a:r>
              <a:rPr lang="en-GB" sz="1300" dirty="0" smtClean="0"/>
              <a:t>enable </a:t>
            </a:r>
            <a:r>
              <a:rPr lang="en-GB" sz="1300" dirty="0"/>
              <a:t>hackers to be prosecuted under the </a:t>
            </a:r>
            <a:r>
              <a:rPr lang="en-GB" sz="1300" dirty="0" smtClean="0"/>
              <a:t>law. So</a:t>
            </a:r>
            <a:r>
              <a:rPr lang="en-GB" sz="1300" dirty="0"/>
              <a:t>, in 1990, the Computer Misuse Act was passed.</a:t>
            </a:r>
          </a:p>
          <a:p>
            <a:pPr marL="269875" indent="-255588">
              <a:spcAft>
                <a:spcPts val="300"/>
              </a:spcAft>
              <a:buClr>
                <a:srgbClr val="00B050"/>
              </a:buClr>
              <a:buSzPct val="75000"/>
            </a:pPr>
            <a:r>
              <a:rPr lang="en-GB" sz="1300" dirty="0" smtClean="0"/>
              <a:t>The </a:t>
            </a:r>
            <a:r>
              <a:rPr lang="en-GB" sz="1300" dirty="0"/>
              <a:t>Computer Misuse Act (1990) recognised the following new offences:</a:t>
            </a:r>
          </a:p>
          <a:p>
            <a:pPr lvl="1">
              <a:spcAft>
                <a:spcPts val="300"/>
              </a:spcAft>
              <a:buClr>
                <a:srgbClr val="00B050"/>
              </a:buClr>
            </a:pPr>
            <a:r>
              <a:rPr lang="en-GB" sz="1300" dirty="0" smtClean="0"/>
              <a:t>Unauthorised </a:t>
            </a:r>
            <a:r>
              <a:rPr lang="en-GB" sz="1300" dirty="0"/>
              <a:t>access to computer </a:t>
            </a:r>
            <a:r>
              <a:rPr lang="en-GB" sz="1300" dirty="0" smtClean="0"/>
              <a:t>material</a:t>
            </a:r>
          </a:p>
          <a:p>
            <a:pPr lvl="1">
              <a:spcAft>
                <a:spcPts val="300"/>
              </a:spcAft>
              <a:buClr>
                <a:srgbClr val="00B050"/>
              </a:buClr>
            </a:pPr>
            <a:r>
              <a:rPr lang="en-GB" sz="1300" dirty="0" smtClean="0"/>
              <a:t>Unauthorised </a:t>
            </a:r>
            <a:r>
              <a:rPr lang="en-GB" sz="1300" dirty="0"/>
              <a:t>access with intent to commit or facilitate a </a:t>
            </a:r>
            <a:r>
              <a:rPr lang="en-GB" sz="1300" dirty="0" smtClean="0"/>
              <a:t>crime</a:t>
            </a:r>
          </a:p>
          <a:p>
            <a:pPr lvl="1">
              <a:spcAft>
                <a:spcPts val="300"/>
              </a:spcAft>
              <a:buClr>
                <a:srgbClr val="00B050"/>
              </a:buClr>
            </a:pPr>
            <a:r>
              <a:rPr lang="en-GB" sz="1300" dirty="0" smtClean="0"/>
              <a:t>Unauthorised </a:t>
            </a:r>
            <a:r>
              <a:rPr lang="en-GB" sz="1300" dirty="0"/>
              <a:t>modification of computer </a:t>
            </a:r>
            <a:r>
              <a:rPr lang="en-GB" sz="1300" dirty="0" smtClean="0"/>
              <a:t>material.</a:t>
            </a:r>
          </a:p>
          <a:p>
            <a:pPr lvl="1">
              <a:spcAft>
                <a:spcPts val="300"/>
              </a:spcAft>
              <a:buClr>
                <a:srgbClr val="00B050"/>
              </a:buClr>
            </a:pPr>
            <a:r>
              <a:rPr lang="en-GB" sz="1300" dirty="0" smtClean="0"/>
              <a:t>Making</a:t>
            </a:r>
            <a:r>
              <a:rPr lang="en-GB" sz="1300" dirty="0"/>
              <a:t>, supplying or obtaining anything which can be used in computer misuse </a:t>
            </a:r>
            <a:r>
              <a:rPr lang="en-GB" sz="1300" dirty="0" smtClean="0"/>
              <a:t>offences.</a:t>
            </a:r>
          </a:p>
          <a:p>
            <a:pPr marL="269875" indent="-255588">
              <a:spcAft>
                <a:spcPts val="300"/>
              </a:spcAft>
              <a:buClr>
                <a:srgbClr val="00B050"/>
              </a:buClr>
              <a:buSzPct val="75000"/>
            </a:pPr>
            <a:r>
              <a:rPr lang="en-GB" sz="1300" dirty="0"/>
              <a:t>The originally definition of a hacker was a talented computer programmer that could solve almost any problem very quickly, often by innovative, unconventional means. Today it is sometimes used to mean someone that tries to break into other people's computers or creates a computer </a:t>
            </a:r>
            <a:r>
              <a:rPr lang="en-GB" sz="1300" dirty="0">
                <a:hlinkClick r:id="rId3"/>
              </a:rPr>
              <a:t>virus</a:t>
            </a:r>
            <a:r>
              <a:rPr lang="en-GB" sz="1300" dirty="0"/>
              <a:t>, which isn't quite as noble a concept. The last of the true hackers, </a:t>
            </a:r>
            <a:r>
              <a:rPr lang="en-GB" sz="1300" i="1" dirty="0">
                <a:hlinkClick r:id="rId4"/>
              </a:rPr>
              <a:t>Richard Matthew Stallman</a:t>
            </a:r>
            <a:r>
              <a:rPr lang="en-GB" sz="1300" dirty="0"/>
              <a:t> was born in New York City in 1953. He joined the group of hackers at the MIT Artificial Intelligence Laboratory (</a:t>
            </a:r>
            <a:r>
              <a:rPr lang="en-GB" sz="1300" dirty="0">
                <a:hlinkClick r:id="rId5"/>
              </a:rPr>
              <a:t>AI Lab</a:t>
            </a:r>
            <a:r>
              <a:rPr lang="en-GB" sz="1300" dirty="0"/>
              <a:t>) in 1971. In 1996 he quoted </a:t>
            </a:r>
            <a:r>
              <a:rPr lang="en-GB" sz="1300" i="1" dirty="0"/>
              <a:t>"The hacker ethic refers to the feelings of right and wrong, to the ethical ideas this community of people had -- that knowledge should be shared with other people who can benefit from it, and that important resources should be utilized rather than wasted."</a:t>
            </a:r>
            <a:endParaRPr lang="en-GB" sz="1300" dirty="0"/>
          </a:p>
          <a:p>
            <a:pPr marL="269875" indent="-255588">
              <a:spcAft>
                <a:spcPts val="300"/>
              </a:spcAft>
              <a:buClr>
                <a:srgbClr val="00B050"/>
              </a:buClr>
              <a:buSzPct val="75000"/>
            </a:pPr>
            <a:r>
              <a:rPr lang="en-GB" sz="1300" dirty="0"/>
              <a:t>Today, mainstream usage mostly refers to computer criminals, due to the mass media usage of the word since the 1980s. This includes script kiddies, people breaking into computers using programs written by others, with very little knowledge about the way they work. This usage has become so predominant that a large segment of the general public is unaware that different meanings exist. While the use of the word by hobbyist hackers is acknowledged by all three kinds of hackers, and the computer security hackers accept all uses of the word, free software hackers consider the computer intrusion related usage incorrect, and try to disassociate the two by referring to security breakers as "crackers" (analogous to a safecracker).</a:t>
            </a:r>
          </a:p>
          <a:p>
            <a:pPr marL="0" indent="0">
              <a:lnSpc>
                <a:spcPct val="120000"/>
              </a:lnSpc>
              <a:spcAft>
                <a:spcPts val="300"/>
              </a:spcAft>
              <a:buNone/>
            </a:pPr>
            <a:r>
              <a:rPr lang="en-GB" sz="1300" b="1" dirty="0" smtClean="0">
                <a:solidFill>
                  <a:srgbClr val="FF0000"/>
                </a:solidFill>
              </a:rPr>
              <a:t>Task 03 </a:t>
            </a:r>
            <a:r>
              <a:rPr lang="en-GB" sz="1300" b="1" dirty="0">
                <a:solidFill>
                  <a:srgbClr val="FF0000"/>
                </a:solidFill>
              </a:rPr>
              <a:t>– </a:t>
            </a:r>
            <a:r>
              <a:rPr lang="en-GB" sz="1300" dirty="0" smtClean="0">
                <a:solidFill>
                  <a:srgbClr val="FF0000"/>
                </a:solidFill>
              </a:rPr>
              <a:t>Describe with up to date examples </a:t>
            </a:r>
            <a:r>
              <a:rPr lang="en-GB" sz="1300" dirty="0">
                <a:solidFill>
                  <a:srgbClr val="FF0000"/>
                </a:solidFill>
              </a:rPr>
              <a:t>the intention of the </a:t>
            </a:r>
            <a:r>
              <a:rPr lang="en-GB" sz="1300" dirty="0" smtClean="0">
                <a:solidFill>
                  <a:srgbClr val="FF0000"/>
                </a:solidFill>
              </a:rPr>
              <a:t>Computer Misuse Act, </a:t>
            </a:r>
            <a:r>
              <a:rPr lang="en-GB" sz="1300" dirty="0">
                <a:solidFill>
                  <a:srgbClr val="FF0000"/>
                </a:solidFill>
              </a:rPr>
              <a:t>and describe the risks and the measures you need to take to prevent illegal use </a:t>
            </a:r>
            <a:r>
              <a:rPr lang="en-GB" sz="1300" dirty="0" smtClean="0">
                <a:solidFill>
                  <a:srgbClr val="FF0000"/>
                </a:solidFill>
              </a:rPr>
              <a:t>or access to </a:t>
            </a:r>
            <a:r>
              <a:rPr lang="en-GB" sz="1300" dirty="0">
                <a:solidFill>
                  <a:srgbClr val="FF0000"/>
                </a:solidFill>
              </a:rPr>
              <a:t>resources.</a:t>
            </a:r>
          </a:p>
        </p:txBody>
      </p:sp>
      <p:sp>
        <p:nvSpPr>
          <p:cNvPr id="7" name="Title 1"/>
          <p:cNvSpPr>
            <a:spLocks noGrp="1"/>
          </p:cNvSpPr>
          <p:nvPr>
            <p:ph type="title"/>
          </p:nvPr>
        </p:nvSpPr>
        <p:spPr>
          <a:xfrm>
            <a:off x="35496" y="44624"/>
            <a:ext cx="8856984" cy="576064"/>
          </a:xfrm>
        </p:spPr>
        <p:txBody>
          <a:bodyPr>
            <a:noAutofit/>
          </a:bodyPr>
          <a:lstStyle/>
          <a:p>
            <a:r>
              <a:rPr lang="en-US" sz="2800" dirty="0" smtClean="0"/>
              <a:t>4.1 - UK </a:t>
            </a:r>
            <a:r>
              <a:rPr lang="en-US" sz="2800" dirty="0"/>
              <a:t>legislation and regulation </a:t>
            </a:r>
            <a:r>
              <a:rPr lang="en-US" sz="2800" dirty="0" smtClean="0"/>
              <a:t>– Computer Misuse Act</a:t>
            </a:r>
            <a:endParaRPr lang="en-US" sz="2800" b="0" dirty="0"/>
          </a:p>
        </p:txBody>
      </p:sp>
    </p:spTree>
    <p:extLst>
      <p:ext uri="{BB962C8B-B14F-4D97-AF65-F5344CB8AC3E}">
        <p14:creationId xmlns:p14="http://schemas.microsoft.com/office/powerpoint/2010/main" val="331736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258763" lvl="1">
              <a:spcAft>
                <a:spcPts val="0"/>
              </a:spcAft>
              <a:buClr>
                <a:srgbClr val="00B050"/>
              </a:buClr>
              <a:buSzPct val="90000"/>
              <a:buFont typeface="Wingdings 3" pitchFamily="18" charset="2"/>
              <a:buChar char=""/>
            </a:pPr>
            <a:r>
              <a:rPr lang="en-GB" sz="1900" b="1" dirty="0"/>
              <a:t>Contracts of Employment – </a:t>
            </a:r>
            <a:r>
              <a:rPr lang="en-GB" sz="1900" dirty="0"/>
              <a:t>When a company needs new staff, more staff or change the levels of a current member of staff, Human Resources, with the consent of management, draw up a Contract of Employment that states legally the terms and conditions of employment for that member of staff. This is a legal document, and states the roles and duties the staff member will be held to.</a:t>
            </a:r>
          </a:p>
          <a:p>
            <a:pPr marL="258763" lvl="1">
              <a:spcAft>
                <a:spcPts val="0"/>
              </a:spcAft>
              <a:buClr>
                <a:srgbClr val="00B050"/>
              </a:buClr>
              <a:buSzPct val="90000"/>
              <a:buFont typeface="Wingdings 3" pitchFamily="18" charset="2"/>
              <a:buChar char=""/>
            </a:pPr>
            <a:r>
              <a:rPr lang="en-GB" sz="1900" dirty="0"/>
              <a:t>At the date of hiring that employee will have the right to negotiate the terms of the contract. For instance part of a Teaching contract is Parents Evening attendance, hours of duty, Subject specifics, Pay and a list of other things. Anything added to the contract after acceptance can again be negotiated and refused</a:t>
            </a:r>
            <a:r>
              <a:rPr lang="en-GB" sz="1900" dirty="0" smtClean="0"/>
              <a:t>.</a:t>
            </a:r>
          </a:p>
          <a:p>
            <a:pPr marL="258763" lvl="1">
              <a:spcAft>
                <a:spcPts val="0"/>
              </a:spcAft>
              <a:buClr>
                <a:srgbClr val="00B050"/>
              </a:buClr>
              <a:buSzPct val="90000"/>
              <a:buFont typeface="Wingdings 3" pitchFamily="18" charset="2"/>
              <a:buChar char=""/>
            </a:pPr>
            <a:r>
              <a:rPr lang="en-GB" sz="1900" b="1" dirty="0"/>
              <a:t>Job Descriptions –</a:t>
            </a:r>
            <a:r>
              <a:rPr lang="en-GB" sz="1900" dirty="0"/>
              <a:t> Human Resources will draft the job description on behalf of the management and HOD. This will be agreed with all parties before a job advert is placed and is available to the prospective employee or applicant. This Job description outlines the duties of the member of staff, and is usually global in its expectation. Prospective employees read this by prospective employees to see if they are up to the task. For instance a checkout person might be expected to stock shelves as well, the job description will make this clear.</a:t>
            </a:r>
          </a:p>
          <a:p>
            <a:pPr marL="0" indent="0">
              <a:lnSpc>
                <a:spcPct val="120000"/>
              </a:lnSpc>
              <a:spcAft>
                <a:spcPts val="0"/>
              </a:spcAft>
              <a:buNone/>
            </a:pPr>
            <a:r>
              <a:rPr lang="en-GB" sz="1900" b="1" dirty="0" smtClean="0">
                <a:solidFill>
                  <a:srgbClr val="FF0000"/>
                </a:solidFill>
              </a:rPr>
              <a:t>Task 04 </a:t>
            </a:r>
            <a:r>
              <a:rPr lang="en-GB" sz="1900" b="1" dirty="0">
                <a:solidFill>
                  <a:srgbClr val="FF0000"/>
                </a:solidFill>
              </a:rPr>
              <a:t>– </a:t>
            </a:r>
            <a:r>
              <a:rPr lang="en-GB" sz="1900" dirty="0">
                <a:solidFill>
                  <a:srgbClr val="FF0000"/>
                </a:solidFill>
              </a:rPr>
              <a:t>Describe </a:t>
            </a:r>
            <a:r>
              <a:rPr lang="en-GB" sz="1900" dirty="0" smtClean="0">
                <a:solidFill>
                  <a:srgbClr val="FF0000"/>
                </a:solidFill>
              </a:rPr>
              <a:t>how a Contract of Employment and Job Description can be used to limit the susceptibility of information within a school.</a:t>
            </a:r>
            <a:endParaRPr lang="en-GB" sz="1900" dirty="0">
              <a:solidFill>
                <a:srgbClr val="FF0000"/>
              </a:solidFill>
            </a:endParaRPr>
          </a:p>
        </p:txBody>
      </p:sp>
      <p:sp>
        <p:nvSpPr>
          <p:cNvPr id="8" name="Title 1"/>
          <p:cNvSpPr>
            <a:spLocks noGrp="1"/>
          </p:cNvSpPr>
          <p:nvPr>
            <p:ph type="title"/>
          </p:nvPr>
        </p:nvSpPr>
        <p:spPr>
          <a:xfrm>
            <a:off x="35496" y="44624"/>
            <a:ext cx="8856984" cy="576064"/>
          </a:xfrm>
        </p:spPr>
        <p:txBody>
          <a:bodyPr>
            <a:noAutofit/>
          </a:bodyPr>
          <a:lstStyle/>
          <a:p>
            <a:r>
              <a:rPr lang="en-US" sz="2800" dirty="0" smtClean="0"/>
              <a:t>4.1 - UK </a:t>
            </a:r>
            <a:r>
              <a:rPr lang="en-US" sz="2800" dirty="0"/>
              <a:t>legislation and regulation </a:t>
            </a:r>
            <a:r>
              <a:rPr lang="en-US" sz="2800" dirty="0" smtClean="0"/>
              <a:t>– Computer Misuse Act</a:t>
            </a:r>
            <a:endParaRPr lang="en-US" sz="2800" b="0" dirty="0"/>
          </a:p>
        </p:txBody>
      </p:sp>
    </p:spTree>
    <p:extLst>
      <p:ext uri="{BB962C8B-B14F-4D97-AF65-F5344CB8AC3E}">
        <p14:creationId xmlns:p14="http://schemas.microsoft.com/office/powerpoint/2010/main" val="37420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258763" lvl="1">
              <a:spcAft>
                <a:spcPts val="0"/>
              </a:spcAft>
              <a:buClr>
                <a:srgbClr val="00B050"/>
              </a:buClr>
              <a:buSzPct val="90000"/>
              <a:buFont typeface="Wingdings 3" pitchFamily="18" charset="2"/>
              <a:buChar char=""/>
            </a:pPr>
            <a:r>
              <a:rPr lang="en-US" sz="1690" b="1" dirty="0"/>
              <a:t>Protection of Freedoms Act </a:t>
            </a:r>
            <a:r>
              <a:rPr lang="en-US" sz="1690" b="1" dirty="0" smtClean="0"/>
              <a:t>2012 </a:t>
            </a:r>
            <a:r>
              <a:rPr lang="en-US" sz="1690" dirty="0" smtClean="0"/>
              <a:t>gives </a:t>
            </a:r>
            <a:r>
              <a:rPr lang="en-US" sz="1690" dirty="0"/>
              <a:t>a person the right to ask any public body - such as the local authorities and councils, hospitals and doctors’ surgeries, schools, colleges and universities, the police - for all the information they have on a particular subject. </a:t>
            </a:r>
          </a:p>
          <a:p>
            <a:pPr marL="520700" lvl="1" indent="-234950">
              <a:spcAft>
                <a:spcPts val="0"/>
              </a:spcAft>
              <a:buClr>
                <a:srgbClr val="00B050"/>
              </a:buClr>
              <a:buSzPct val="90000"/>
              <a:buFont typeface="Arial" panose="020B0604020202020204" pitchFamily="34" charset="0"/>
              <a:buChar char="•"/>
            </a:pPr>
            <a:r>
              <a:rPr lang="en-US" sz="1690" dirty="0" smtClean="0"/>
              <a:t>Makes </a:t>
            </a:r>
            <a:r>
              <a:rPr lang="en-US" sz="1690" dirty="0"/>
              <a:t>provision in respect of the destruction, retention, and use of fingerprints, footwear impressions and DNA samples. </a:t>
            </a:r>
            <a:endParaRPr lang="en-US" sz="1690" dirty="0" smtClean="0"/>
          </a:p>
          <a:p>
            <a:pPr marL="520700" lvl="1" indent="-234950">
              <a:spcAft>
                <a:spcPts val="0"/>
              </a:spcAft>
              <a:buClr>
                <a:srgbClr val="00B050"/>
              </a:buClr>
              <a:buSzPct val="90000"/>
              <a:buFont typeface="Arial" panose="020B0604020202020204" pitchFamily="34" charset="0"/>
              <a:buChar char="•"/>
            </a:pPr>
            <a:r>
              <a:rPr lang="en-US" sz="1690" dirty="0"/>
              <a:t>I</a:t>
            </a:r>
            <a:r>
              <a:rPr lang="en-US" sz="1690" dirty="0" smtClean="0"/>
              <a:t>t </a:t>
            </a:r>
            <a:r>
              <a:rPr lang="en-US" sz="1690" dirty="0"/>
              <a:t>covers profiles taken in the course of a criminal investigation. Under the new scheme provided </a:t>
            </a:r>
            <a:r>
              <a:rPr lang="en-US" sz="1690" dirty="0" smtClean="0"/>
              <a:t>for, </a:t>
            </a:r>
            <a:r>
              <a:rPr lang="en-US" sz="1690" dirty="0"/>
              <a:t>the fingerprints and DNA profiles taken from persons arrested for or charged with a minor offence will be destroyed following either acquittal or a decision not to charge</a:t>
            </a:r>
            <a:r>
              <a:rPr lang="en-US" sz="1690" dirty="0" smtClean="0"/>
              <a:t>.</a:t>
            </a:r>
          </a:p>
          <a:p>
            <a:pPr marL="520700" lvl="1" indent="-234950">
              <a:spcAft>
                <a:spcPts val="0"/>
              </a:spcAft>
              <a:buClr>
                <a:srgbClr val="00B050"/>
              </a:buClr>
              <a:buSzPct val="90000"/>
              <a:buFont typeface="Arial" panose="020B0604020202020204" pitchFamily="34" charset="0"/>
              <a:buChar char="•"/>
            </a:pPr>
            <a:r>
              <a:rPr lang="en-US" sz="1690" dirty="0" smtClean="0"/>
              <a:t>Extends </a:t>
            </a:r>
            <a:r>
              <a:rPr lang="en-US" sz="1690" dirty="0"/>
              <a:t>the existing Freedom of Information Act 2000, extending the scope of the Act and amending the role of the Information Commissioner. This includes widening the rules on applying for and receiving datasets from public authorities for </a:t>
            </a:r>
            <a:r>
              <a:rPr lang="en-US" sz="1690" dirty="0" smtClean="0"/>
              <a:t>re-use</a:t>
            </a:r>
          </a:p>
          <a:p>
            <a:pPr marL="520700" lvl="1" indent="-234950">
              <a:spcAft>
                <a:spcPts val="0"/>
              </a:spcAft>
              <a:buClr>
                <a:srgbClr val="00B050"/>
              </a:buClr>
              <a:buSzPct val="90000"/>
              <a:buFont typeface="Arial" panose="020B0604020202020204" pitchFamily="34" charset="0"/>
              <a:buChar char="•"/>
            </a:pPr>
            <a:r>
              <a:rPr lang="en-US" sz="1690" dirty="0" smtClean="0"/>
              <a:t>You </a:t>
            </a:r>
            <a:r>
              <a:rPr lang="en-US" sz="1690" dirty="0"/>
              <a:t>can also ask for all the personal information they hold on you - some information might be withheld to protect various interests which are allowed for by the Act / If this is the case, then they must say why they have withheld any information </a:t>
            </a:r>
          </a:p>
          <a:p>
            <a:pPr marL="258763" lvl="1">
              <a:spcAft>
                <a:spcPts val="0"/>
              </a:spcAft>
              <a:buClr>
                <a:srgbClr val="00B050"/>
              </a:buClr>
              <a:buSzPct val="90000"/>
              <a:buFont typeface="Wingdings 3" pitchFamily="18" charset="2"/>
              <a:buChar char=""/>
            </a:pPr>
            <a:r>
              <a:rPr lang="en-US" sz="1690" dirty="0"/>
              <a:t>There is often no fee attached to making a request under the </a:t>
            </a:r>
            <a:r>
              <a:rPr lang="en-US" sz="1690" dirty="0" smtClean="0"/>
              <a:t>Protection of Freedoms Act </a:t>
            </a:r>
            <a:r>
              <a:rPr lang="en-US" sz="1690" dirty="0"/>
              <a:t>unless it is in excess of a certain cost </a:t>
            </a:r>
            <a:r>
              <a:rPr lang="en-US" sz="1690" dirty="0" smtClean="0"/>
              <a:t>limit. Administration </a:t>
            </a:r>
            <a:r>
              <a:rPr lang="en-US" sz="1690" dirty="0"/>
              <a:t>charges, for photocopying and postage for example, may be levied at the discretion of the organisation. If information is requested about themselves, it will be handled under the Data Protection </a:t>
            </a:r>
            <a:r>
              <a:rPr lang="en-US" sz="1690" dirty="0" smtClean="0"/>
              <a:t>Act.</a:t>
            </a:r>
          </a:p>
          <a:p>
            <a:pPr marL="30163" lvl="1" indent="0">
              <a:spcAft>
                <a:spcPts val="0"/>
              </a:spcAft>
              <a:buClr>
                <a:srgbClr val="00B050"/>
              </a:buClr>
              <a:buSzPct val="90000"/>
              <a:buNone/>
            </a:pPr>
            <a:r>
              <a:rPr lang="en-US" sz="1690" b="1" dirty="0" smtClean="0">
                <a:solidFill>
                  <a:srgbClr val="FF0000"/>
                </a:solidFill>
              </a:rPr>
              <a:t>Task 05</a:t>
            </a:r>
            <a:r>
              <a:rPr lang="en-US" sz="1690" dirty="0" smtClean="0">
                <a:solidFill>
                  <a:srgbClr val="FF0000"/>
                </a:solidFill>
              </a:rPr>
              <a:t> – In terms of a school what does the Protection of Freedoms Act mean in real terms for the storage and display of student information.</a:t>
            </a:r>
            <a:endParaRPr lang="en-US" sz="1690" dirty="0">
              <a:solidFill>
                <a:srgbClr val="FF0000"/>
              </a:solidFill>
            </a:endParaRPr>
          </a:p>
        </p:txBody>
      </p:sp>
      <p:sp>
        <p:nvSpPr>
          <p:cNvPr id="8" name="Title 1"/>
          <p:cNvSpPr>
            <a:spLocks noGrp="1"/>
          </p:cNvSpPr>
          <p:nvPr>
            <p:ph type="title"/>
          </p:nvPr>
        </p:nvSpPr>
        <p:spPr>
          <a:xfrm>
            <a:off x="35496" y="44624"/>
            <a:ext cx="8856984" cy="576064"/>
          </a:xfrm>
        </p:spPr>
        <p:txBody>
          <a:bodyPr>
            <a:noAutofit/>
          </a:bodyPr>
          <a:lstStyle/>
          <a:p>
            <a:r>
              <a:rPr lang="en-US" sz="2300" dirty="0" smtClean="0"/>
              <a:t>4.1 - UK </a:t>
            </a:r>
            <a:r>
              <a:rPr lang="en-US" sz="2300" dirty="0"/>
              <a:t>legislation and regulation – Protection of Freedoms Act 2012</a:t>
            </a:r>
            <a:endParaRPr lang="en-US" sz="2300" b="0" dirty="0"/>
          </a:p>
        </p:txBody>
      </p:sp>
    </p:spTree>
    <p:extLst>
      <p:ext uri="{BB962C8B-B14F-4D97-AF65-F5344CB8AC3E}">
        <p14:creationId xmlns:p14="http://schemas.microsoft.com/office/powerpoint/2010/main" val="261337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258763" lvl="1">
              <a:spcAft>
                <a:spcPts val="0"/>
              </a:spcAft>
              <a:buClr>
                <a:srgbClr val="00B050"/>
              </a:buClr>
              <a:buSzPct val="90000"/>
              <a:buFont typeface="Wingdings 3" pitchFamily="18" charset="2"/>
              <a:buChar char=""/>
            </a:pPr>
            <a:r>
              <a:rPr lang="en-US" sz="1970" b="1" dirty="0"/>
              <a:t>The Regulation of Investigatory Powers Act 2000</a:t>
            </a:r>
            <a:r>
              <a:rPr lang="en-US" sz="1970" dirty="0"/>
              <a:t> </a:t>
            </a:r>
            <a:r>
              <a:rPr lang="en-US" sz="1970" dirty="0" smtClean="0"/>
              <a:t>(RIPA</a:t>
            </a:r>
            <a:r>
              <a:rPr lang="en-US" sz="1970" dirty="0"/>
              <a:t>) </a:t>
            </a:r>
            <a:r>
              <a:rPr lang="en-US" sz="1970" dirty="0" smtClean="0"/>
              <a:t>regulates </a:t>
            </a:r>
            <a:r>
              <a:rPr lang="en-US" sz="1970" dirty="0"/>
              <a:t>the powers of public bodies to carry out surveillance and investigation, and covering the interception of communications. It was </a:t>
            </a:r>
            <a:r>
              <a:rPr lang="en-US" sz="1970" dirty="0" smtClean="0"/>
              <a:t>mainly introduced </a:t>
            </a:r>
            <a:r>
              <a:rPr lang="en-US" sz="1970" dirty="0"/>
              <a:t>to take account of technological change such as the growth of the Internet and strong encryption</a:t>
            </a:r>
            <a:r>
              <a:rPr lang="en-US" sz="1970" dirty="0" smtClean="0"/>
              <a:t>.</a:t>
            </a:r>
          </a:p>
          <a:p>
            <a:pPr marL="258763" lvl="1">
              <a:spcAft>
                <a:spcPts val="0"/>
              </a:spcAft>
              <a:buClr>
                <a:srgbClr val="00B050"/>
              </a:buClr>
              <a:buSzPct val="90000"/>
              <a:buFont typeface="Wingdings 3" pitchFamily="18" charset="2"/>
              <a:buChar char=""/>
            </a:pPr>
            <a:r>
              <a:rPr lang="en-US" sz="1970" dirty="0"/>
              <a:t>RIPA regulates the manner in which certain public bodies may conduct surveillance and access a person's electronic communications. The Act:</a:t>
            </a:r>
          </a:p>
          <a:p>
            <a:pPr marL="520700" lvl="1">
              <a:spcAft>
                <a:spcPts val="0"/>
              </a:spcAft>
              <a:buClr>
                <a:srgbClr val="00B050"/>
              </a:buClr>
              <a:buSzPct val="90000"/>
              <a:buFont typeface="Arial" panose="020B0604020202020204" pitchFamily="34" charset="0"/>
              <a:buChar char="•"/>
            </a:pPr>
            <a:r>
              <a:rPr lang="en-US" sz="1970" dirty="0" smtClean="0"/>
              <a:t>enables </a:t>
            </a:r>
            <a:r>
              <a:rPr lang="en-US" sz="1970" dirty="0"/>
              <a:t>certain public bodies to demand that an ISP provide access to a customer's communications in secret;</a:t>
            </a:r>
          </a:p>
          <a:p>
            <a:pPr marL="520700" lvl="1">
              <a:spcAft>
                <a:spcPts val="0"/>
              </a:spcAft>
              <a:buClr>
                <a:srgbClr val="00B050"/>
              </a:buClr>
              <a:buSzPct val="90000"/>
              <a:buFont typeface="Arial" panose="020B0604020202020204" pitchFamily="34" charset="0"/>
              <a:buChar char="•"/>
            </a:pPr>
            <a:r>
              <a:rPr lang="en-US" sz="1970" dirty="0"/>
              <a:t>enables mass surveillance of communications in transit;</a:t>
            </a:r>
          </a:p>
          <a:p>
            <a:pPr marL="520700" lvl="1">
              <a:spcAft>
                <a:spcPts val="0"/>
              </a:spcAft>
              <a:buClr>
                <a:srgbClr val="00B050"/>
              </a:buClr>
              <a:buSzPct val="90000"/>
              <a:buFont typeface="Arial" panose="020B0604020202020204" pitchFamily="34" charset="0"/>
              <a:buChar char="•"/>
            </a:pPr>
            <a:r>
              <a:rPr lang="en-US" sz="1970" dirty="0"/>
              <a:t>enables certain public bodies to demand ISPs fit equipment to facilitate surveillance;</a:t>
            </a:r>
          </a:p>
          <a:p>
            <a:pPr marL="520700" lvl="1">
              <a:spcAft>
                <a:spcPts val="0"/>
              </a:spcAft>
              <a:buClr>
                <a:srgbClr val="00B050"/>
              </a:buClr>
              <a:buSzPct val="90000"/>
              <a:buFont typeface="Arial" panose="020B0604020202020204" pitchFamily="34" charset="0"/>
              <a:buChar char="•"/>
            </a:pPr>
            <a:r>
              <a:rPr lang="en-US" sz="1970" dirty="0"/>
              <a:t>enables certain public bodies to demand that someone hand over keys to protected information;</a:t>
            </a:r>
          </a:p>
          <a:p>
            <a:pPr marL="520700" lvl="1">
              <a:spcAft>
                <a:spcPts val="0"/>
              </a:spcAft>
              <a:buClr>
                <a:srgbClr val="00B050"/>
              </a:buClr>
              <a:buSzPct val="90000"/>
              <a:buFont typeface="Arial" panose="020B0604020202020204" pitchFamily="34" charset="0"/>
              <a:buChar char="•"/>
            </a:pPr>
            <a:r>
              <a:rPr lang="en-US" sz="1970" dirty="0"/>
              <a:t>allows certain public bodies to monitor people's Internet activities;</a:t>
            </a:r>
          </a:p>
          <a:p>
            <a:pPr marL="520700" lvl="1">
              <a:spcAft>
                <a:spcPts val="0"/>
              </a:spcAft>
              <a:buClr>
                <a:srgbClr val="00B050"/>
              </a:buClr>
              <a:buSzPct val="90000"/>
              <a:buFont typeface="Arial" panose="020B0604020202020204" pitchFamily="34" charset="0"/>
              <a:buChar char="•"/>
            </a:pPr>
            <a:r>
              <a:rPr lang="en-US" sz="1970" dirty="0"/>
              <a:t>prevents the existence of interception warrants and any data collected with them from being revealed in court</a:t>
            </a:r>
            <a:r>
              <a:rPr lang="en-US" sz="1970" dirty="0" smtClean="0"/>
              <a:t>.</a:t>
            </a:r>
          </a:p>
          <a:p>
            <a:pPr marL="342900" lvl="1" indent="-342900">
              <a:spcAft>
                <a:spcPts val="0"/>
              </a:spcAft>
              <a:buClr>
                <a:srgbClr val="00B050"/>
              </a:buClr>
              <a:buSzPct val="90000"/>
              <a:buFont typeface="Wingdings 3" panose="05040102010807070707" pitchFamily="18" charset="2"/>
              <a:buChar char=""/>
            </a:pPr>
            <a:r>
              <a:rPr lang="en-US" sz="1970" dirty="0" smtClean="0"/>
              <a:t>In general terms of information this allows certain bodies to share with the government.</a:t>
            </a:r>
            <a:endParaRPr lang="en-US" sz="1970" dirty="0"/>
          </a:p>
        </p:txBody>
      </p:sp>
      <p:sp>
        <p:nvSpPr>
          <p:cNvPr id="8" name="Title 1"/>
          <p:cNvSpPr>
            <a:spLocks noGrp="1"/>
          </p:cNvSpPr>
          <p:nvPr>
            <p:ph type="title"/>
          </p:nvPr>
        </p:nvSpPr>
        <p:spPr>
          <a:xfrm>
            <a:off x="35496" y="44624"/>
            <a:ext cx="8856984" cy="576064"/>
          </a:xfrm>
        </p:spPr>
        <p:txBody>
          <a:bodyPr>
            <a:noAutofit/>
          </a:bodyPr>
          <a:lstStyle/>
          <a:p>
            <a:r>
              <a:rPr lang="en-US" sz="2200" dirty="0" smtClean="0"/>
              <a:t>4.1 - UK </a:t>
            </a:r>
            <a:r>
              <a:rPr lang="en-US" sz="2200" dirty="0"/>
              <a:t>legislation and regulation </a:t>
            </a:r>
            <a:r>
              <a:rPr lang="en-US" sz="2200" dirty="0" smtClean="0"/>
              <a:t>– Regulation of Investigatory Powers Act</a:t>
            </a:r>
            <a:endParaRPr lang="en-US" sz="2200" b="0" dirty="0"/>
          </a:p>
        </p:txBody>
      </p:sp>
    </p:spTree>
    <p:extLst>
      <p:ext uri="{BB962C8B-B14F-4D97-AF65-F5344CB8AC3E}">
        <p14:creationId xmlns:p14="http://schemas.microsoft.com/office/powerpoint/2010/main" val="29558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5496" y="44624"/>
            <a:ext cx="8856984" cy="576064"/>
          </a:xfrm>
        </p:spPr>
        <p:txBody>
          <a:bodyPr>
            <a:noAutofit/>
          </a:bodyPr>
          <a:lstStyle/>
          <a:p>
            <a:r>
              <a:rPr lang="en-US" sz="2200" dirty="0" smtClean="0"/>
              <a:t>4.1 - UK </a:t>
            </a:r>
            <a:r>
              <a:rPr lang="en-US" sz="2200" dirty="0"/>
              <a:t>legislation and regulation </a:t>
            </a:r>
            <a:r>
              <a:rPr lang="en-US" sz="2200" dirty="0" smtClean="0"/>
              <a:t>– Regulation of Investigatory Powers Act</a:t>
            </a:r>
            <a:endParaRPr lang="en-US" sz="2200" b="0" dirty="0"/>
          </a:p>
        </p:txBody>
      </p:sp>
      <p:graphicFrame>
        <p:nvGraphicFramePr>
          <p:cNvPr id="3" name="Table 2"/>
          <p:cNvGraphicFramePr>
            <a:graphicFrameLocks noGrp="1"/>
          </p:cNvGraphicFramePr>
          <p:nvPr>
            <p:extLst>
              <p:ext uri="{D42A27DB-BD31-4B8C-83A1-F6EECF244321}">
                <p14:modId xmlns:p14="http://schemas.microsoft.com/office/powerpoint/2010/main" val="3536102393"/>
              </p:ext>
            </p:extLst>
          </p:nvPr>
        </p:nvGraphicFramePr>
        <p:xfrm>
          <a:off x="251521" y="1124744"/>
          <a:ext cx="8568953" cy="5427512"/>
        </p:xfrm>
        <a:graphic>
          <a:graphicData uri="http://schemas.openxmlformats.org/drawingml/2006/table">
            <a:tbl>
              <a:tblPr firstRow="1" firstCol="1" bandRow="1">
                <a:tableStyleId>{1FECB4D8-DB02-4DC6-A0A2-4F2EBAE1DC90}</a:tableStyleId>
              </a:tblPr>
              <a:tblGrid>
                <a:gridCol w="1089274"/>
                <a:gridCol w="1234510"/>
                <a:gridCol w="3246036"/>
                <a:gridCol w="2999133"/>
              </a:tblGrid>
              <a:tr h="223629">
                <a:tc>
                  <a:txBody>
                    <a:bodyPr/>
                    <a:lstStyle/>
                    <a:p>
                      <a:pPr marL="0" marR="0" algn="ctr">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Type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gn="ctr">
                        <a:lnSpc>
                          <a:spcPts val="1680"/>
                        </a:lnSpc>
                        <a:spcBef>
                          <a:spcPts val="1200"/>
                        </a:spcBef>
                        <a:spcAft>
                          <a:spcPts val="1200"/>
                        </a:spcAft>
                      </a:pPr>
                      <a:r>
                        <a:rPr lang="en-GB" sz="1000">
                          <a:effectLst/>
                          <a:latin typeface="Arial" panose="020B0604020202020204" pitchFamily="34" charset="0"/>
                          <a:cs typeface="Arial" panose="020B0604020202020204" pitchFamily="34" charset="0"/>
                        </a:rPr>
                        <a:t>Typical use</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gn="ctr">
                        <a:lnSpc>
                          <a:spcPts val="1680"/>
                        </a:lnSpc>
                        <a:spcBef>
                          <a:spcPts val="1200"/>
                        </a:spcBef>
                        <a:spcAft>
                          <a:spcPts val="1200"/>
                        </a:spcAft>
                      </a:pPr>
                      <a:r>
                        <a:rPr lang="en-GB" sz="1000">
                          <a:effectLst/>
                          <a:latin typeface="Arial" panose="020B0604020202020204" pitchFamily="34" charset="0"/>
                          <a:cs typeface="Arial" panose="020B0604020202020204" pitchFamily="34" charset="0"/>
                        </a:rPr>
                        <a:t>Reasons for use</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gn="ctr">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Level of authorisation required</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r>
              <a:tr h="800298">
                <a:tc>
                  <a:txBody>
                    <a:bodyPr/>
                    <a:lstStyle/>
                    <a:p>
                      <a:pPr marL="0" marR="0">
                        <a:lnSpc>
                          <a:spcPts val="1680"/>
                        </a:lnSpc>
                        <a:spcBef>
                          <a:spcPts val="1200"/>
                        </a:spcBef>
                        <a:spcAft>
                          <a:spcPts val="1200"/>
                        </a:spcAft>
                      </a:pPr>
                      <a:r>
                        <a:rPr lang="en-GB" sz="1000" u="none" strike="noStrike" dirty="0">
                          <a:effectLst/>
                          <a:latin typeface="Arial" panose="020B0604020202020204" pitchFamily="34" charset="0"/>
                          <a:cs typeface="Arial" panose="020B0604020202020204" pitchFamily="34" charset="0"/>
                        </a:rPr>
                        <a:t>Interception of </a:t>
                      </a:r>
                      <a:r>
                        <a:rPr lang="en-GB" sz="1000" u="none" strike="noStrike" dirty="0" smtClean="0">
                          <a:effectLst/>
                          <a:latin typeface="Arial" panose="020B0604020202020204" pitchFamily="34" charset="0"/>
                          <a:cs typeface="Arial" panose="020B0604020202020204" pitchFamily="34" charset="0"/>
                        </a:rPr>
                        <a:t>communication</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u="none" strike="noStrike" dirty="0">
                          <a:effectLst/>
                          <a:latin typeface="Arial" panose="020B0604020202020204" pitchFamily="34" charset="0"/>
                          <a:cs typeface="Arial" panose="020B0604020202020204" pitchFamily="34" charset="0"/>
                        </a:rPr>
                        <a:t>Wire taps</a:t>
                      </a:r>
                      <a:r>
                        <a:rPr lang="en-GB" sz="1000" dirty="0">
                          <a:effectLst/>
                          <a:latin typeface="Arial" panose="020B0604020202020204" pitchFamily="34" charset="0"/>
                          <a:cs typeface="Arial" panose="020B0604020202020204" pitchFamily="34" charset="0"/>
                        </a:rPr>
                        <a:t> </a:t>
                      </a:r>
                      <a:r>
                        <a:rPr lang="en-GB" sz="1000" dirty="0" smtClean="0">
                          <a:effectLst/>
                          <a:latin typeface="Arial" panose="020B0604020202020204" pitchFamily="34" charset="0"/>
                          <a:cs typeface="Arial" panose="020B0604020202020204" pitchFamily="34" charset="0"/>
                        </a:rPr>
                        <a:t>and </a:t>
                      </a:r>
                      <a:r>
                        <a:rPr lang="en-GB" sz="1000" u="none" strike="noStrike" dirty="0" smtClean="0">
                          <a:effectLst/>
                          <a:latin typeface="Arial" panose="020B0604020202020204" pitchFamily="34" charset="0"/>
                          <a:cs typeface="Arial" panose="020B0604020202020204" pitchFamily="34" charset="0"/>
                        </a:rPr>
                        <a:t>reading </a:t>
                      </a:r>
                      <a:r>
                        <a:rPr lang="en-GB" sz="1000" u="none" strike="noStrike" dirty="0">
                          <a:effectLst/>
                          <a:latin typeface="Arial" panose="020B0604020202020204" pitchFamily="34" charset="0"/>
                          <a:cs typeface="Arial" panose="020B0604020202020204" pitchFamily="34" charset="0"/>
                        </a:rPr>
                        <a:t>post</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In the interests of national security, for the purpose of preventing or detecting serious crime and for </a:t>
                      </a:r>
                      <a:r>
                        <a:rPr lang="en-GB" sz="1000" dirty="0" smtClean="0">
                          <a:effectLst/>
                          <a:latin typeface="Arial" panose="020B0604020202020204" pitchFamily="34" charset="0"/>
                          <a:cs typeface="Arial" panose="020B0604020202020204" pitchFamily="34" charset="0"/>
                        </a:rPr>
                        <a:t>safeguarding </a:t>
                      </a:r>
                      <a:r>
                        <a:rPr lang="en-GB" sz="1000" dirty="0">
                          <a:effectLst/>
                          <a:latin typeface="Arial" panose="020B0604020202020204" pitchFamily="34" charset="0"/>
                          <a:cs typeface="Arial" panose="020B0604020202020204" pitchFamily="34" charset="0"/>
                        </a:rPr>
                        <a:t>the economic well-being of the </a:t>
                      </a:r>
                      <a:r>
                        <a:rPr lang="en-GB" sz="1000" dirty="0" smtClean="0">
                          <a:effectLst/>
                          <a:latin typeface="Arial" panose="020B0604020202020204" pitchFamily="34" charset="0"/>
                          <a:cs typeface="Arial" panose="020B0604020202020204" pitchFamily="34" charset="0"/>
                        </a:rPr>
                        <a:t>UK</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Warrant from </a:t>
                      </a:r>
                      <a:r>
                        <a:rPr lang="en-GB" sz="1000" u="none" strike="noStrike" dirty="0">
                          <a:effectLst/>
                          <a:latin typeface="Arial" panose="020B0604020202020204" pitchFamily="34" charset="0"/>
                          <a:cs typeface="Arial" panose="020B0604020202020204" pitchFamily="34" charset="0"/>
                        </a:rPr>
                        <a:t>Home Secretary</a:t>
                      </a:r>
                      <a:r>
                        <a:rPr lang="en-GB" sz="1000" dirty="0">
                          <a:effectLst/>
                          <a:latin typeface="Arial" panose="020B0604020202020204" pitchFamily="34" charset="0"/>
                          <a:cs typeface="Arial" panose="020B0604020202020204" pitchFamily="34" charset="0"/>
                        </a:rPr>
                        <a:t> or </a:t>
                      </a:r>
                      <a:r>
                        <a:rPr lang="en-GB" sz="1000" u="none" strike="noStrike" dirty="0">
                          <a:effectLst/>
                          <a:latin typeface="Arial" panose="020B0604020202020204" pitchFamily="34" charset="0"/>
                          <a:cs typeface="Arial" panose="020B0604020202020204" pitchFamily="34" charset="0"/>
                        </a:rPr>
                        <a:t>Cabinet Secretary for Justice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r>
              <a:tr h="1455111">
                <a:tc>
                  <a:txBody>
                    <a:bodyPr/>
                    <a:lstStyle/>
                    <a:p>
                      <a:pPr marL="0" marR="0">
                        <a:lnSpc>
                          <a:spcPts val="1680"/>
                        </a:lnSpc>
                        <a:spcBef>
                          <a:spcPts val="1200"/>
                        </a:spcBef>
                        <a:spcAft>
                          <a:spcPts val="1200"/>
                        </a:spcAft>
                      </a:pPr>
                      <a:r>
                        <a:rPr lang="en-GB" sz="1000" u="none" strike="noStrike" dirty="0">
                          <a:effectLst/>
                          <a:latin typeface="Arial" panose="020B0604020202020204" pitchFamily="34" charset="0"/>
                          <a:cs typeface="Arial" panose="020B0604020202020204" pitchFamily="34" charset="0"/>
                        </a:rPr>
                        <a:t>Use of communications data</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Information about a communication, but not the content of that communication (phone numbers, subscriber details)</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smtClean="0">
                          <a:effectLst/>
                          <a:latin typeface="Arial" panose="020B0604020202020204" pitchFamily="34" charset="0"/>
                          <a:cs typeface="Arial" panose="020B0604020202020204" pitchFamily="34" charset="0"/>
                        </a:rPr>
                        <a:t>See above and </a:t>
                      </a:r>
                      <a:r>
                        <a:rPr lang="en-GB" sz="1000" dirty="0">
                          <a:effectLst/>
                          <a:latin typeface="Arial" panose="020B0604020202020204" pitchFamily="34" charset="0"/>
                          <a:cs typeface="Arial" panose="020B0604020202020204" pitchFamily="34" charset="0"/>
                        </a:rPr>
                        <a:t>in the interests of public safety, for the purpose of protecting public health, for the purpose of assessing or collecting any </a:t>
                      </a:r>
                      <a:r>
                        <a:rPr lang="en-GB" sz="1000" dirty="0" smtClean="0">
                          <a:effectLst/>
                          <a:latin typeface="Arial" panose="020B0604020202020204" pitchFamily="34" charset="0"/>
                          <a:cs typeface="Arial" panose="020B0604020202020204" pitchFamily="34" charset="0"/>
                        </a:rPr>
                        <a:t>tax, duty, levy or other imposition, contribution or charge payable to a government department and for the purpose</a:t>
                      </a:r>
                      <a:r>
                        <a:rPr lang="en-GB" sz="1000" baseline="0" dirty="0" smtClean="0">
                          <a:effectLst/>
                          <a:latin typeface="Arial" panose="020B0604020202020204" pitchFamily="34" charset="0"/>
                          <a:cs typeface="Arial" panose="020B0604020202020204" pitchFamily="34" charset="0"/>
                        </a:rPr>
                        <a:t> </a:t>
                      </a:r>
                      <a:r>
                        <a:rPr lang="en-GB" sz="1000" dirty="0" smtClean="0">
                          <a:effectLst/>
                          <a:latin typeface="Arial" panose="020B0604020202020204" pitchFamily="34" charset="0"/>
                          <a:cs typeface="Arial" panose="020B0604020202020204" pitchFamily="34" charset="0"/>
                        </a:rPr>
                        <a:t>of preventing death or injury or any damage to a person’s physical or mental health.</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Senior member of that authority</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r>
              <a:tr h="428876">
                <a:tc>
                  <a:txBody>
                    <a:bodyPr/>
                    <a:lstStyle/>
                    <a:p>
                      <a:pPr marL="0" marR="0">
                        <a:lnSpc>
                          <a:spcPts val="1680"/>
                        </a:lnSpc>
                        <a:spcBef>
                          <a:spcPts val="1200"/>
                        </a:spcBef>
                        <a:spcAft>
                          <a:spcPts val="1200"/>
                        </a:spcAft>
                      </a:pPr>
                      <a:r>
                        <a:rPr lang="en-GB" sz="1000" u="none" strike="noStrike" dirty="0">
                          <a:effectLst/>
                          <a:latin typeface="Arial" panose="020B0604020202020204" pitchFamily="34" charset="0"/>
                          <a:cs typeface="Arial" panose="020B0604020202020204" pitchFamily="34" charset="0"/>
                        </a:rPr>
                        <a:t>Directed surveillance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a:effectLst/>
                          <a:latin typeface="Arial" panose="020B0604020202020204" pitchFamily="34" charset="0"/>
                          <a:cs typeface="Arial" panose="020B0604020202020204" pitchFamily="34" charset="0"/>
                        </a:rPr>
                        <a:t>Following people</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smtClean="0">
                          <a:effectLst/>
                          <a:latin typeface="Arial" panose="020B0604020202020204" pitchFamily="34" charset="0"/>
                          <a:cs typeface="Arial" panose="020B0604020202020204" pitchFamily="34" charset="0"/>
                        </a:rPr>
                        <a:t>See above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Senior member of that authority</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r>
              <a:tr h="634123">
                <a:tc>
                  <a:txBody>
                    <a:bodyPr/>
                    <a:lstStyle/>
                    <a:p>
                      <a:pPr marL="0" marR="0">
                        <a:lnSpc>
                          <a:spcPts val="1680"/>
                        </a:lnSpc>
                        <a:spcBef>
                          <a:spcPts val="1200"/>
                        </a:spcBef>
                        <a:spcAft>
                          <a:spcPts val="1200"/>
                        </a:spcAft>
                      </a:pPr>
                      <a:r>
                        <a:rPr lang="en-GB" sz="1000" u="none" strike="noStrike" dirty="0">
                          <a:effectLst/>
                          <a:latin typeface="Arial" panose="020B0604020202020204" pitchFamily="34" charset="0"/>
                          <a:cs typeface="Arial" panose="020B0604020202020204" pitchFamily="34" charset="0"/>
                        </a:rPr>
                        <a:t>Covert human intelligence sources</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Informers; undercover officers</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smtClean="0">
                          <a:effectLst/>
                          <a:latin typeface="Arial" panose="020B0604020202020204" pitchFamily="34" charset="0"/>
                          <a:cs typeface="Arial" panose="020B0604020202020204" pitchFamily="34" charset="0"/>
                        </a:rPr>
                        <a:t>See above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a:effectLst/>
                          <a:latin typeface="Arial" panose="020B0604020202020204" pitchFamily="34" charset="0"/>
                          <a:cs typeface="Arial" panose="020B0604020202020204" pitchFamily="34" charset="0"/>
                        </a:rPr>
                        <a:t>Senior member of that authority</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r>
              <a:tr h="428876">
                <a:tc rowSpan="2">
                  <a:txBody>
                    <a:bodyPr/>
                    <a:lstStyle/>
                    <a:p>
                      <a:pPr marL="0" marR="0">
                        <a:lnSpc>
                          <a:spcPts val="1680"/>
                        </a:lnSpc>
                        <a:spcBef>
                          <a:spcPts val="1200"/>
                        </a:spcBef>
                        <a:spcAft>
                          <a:spcPts val="1200"/>
                        </a:spcAft>
                      </a:pPr>
                      <a:r>
                        <a:rPr lang="en-GB" sz="1000" u="none" strike="noStrike" dirty="0">
                          <a:effectLst/>
                          <a:latin typeface="Arial" panose="020B0604020202020204" pitchFamily="34" charset="0"/>
                          <a:cs typeface="Arial" panose="020B0604020202020204" pitchFamily="34" charset="0"/>
                        </a:rPr>
                        <a:t>Intrusive surveillance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rowSpan="2">
                  <a:txBody>
                    <a:bodyPr/>
                    <a:lstStyle/>
                    <a:p>
                      <a:pPr marL="0" marR="0">
                        <a:lnSpc>
                          <a:spcPts val="1680"/>
                        </a:lnSpc>
                        <a:spcBef>
                          <a:spcPts val="1200"/>
                        </a:spcBef>
                        <a:spcAft>
                          <a:spcPts val="1200"/>
                        </a:spcAft>
                      </a:pPr>
                      <a:r>
                        <a:rPr lang="en-GB" sz="1000">
                          <a:effectLst/>
                          <a:latin typeface="Arial" panose="020B0604020202020204" pitchFamily="34" charset="0"/>
                          <a:cs typeface="Arial" panose="020B0604020202020204" pitchFamily="34" charset="0"/>
                        </a:rPr>
                        <a:t>Bugging houses/vehicles</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rowSpan="2">
                  <a:txBody>
                    <a:bodyPr/>
                    <a:lstStyle/>
                    <a:p>
                      <a:pPr marL="0" marR="0">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In the interests of national security, for the purpose of preventing or detecting serious crime and in the interests of the economic well-being of the United Kingdom.</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c>
                  <a:txBody>
                    <a:bodyPr/>
                    <a:lstStyle/>
                    <a:p>
                      <a:pPr marL="0" marR="0">
                        <a:lnSpc>
                          <a:spcPts val="1680"/>
                        </a:lnSpc>
                        <a:spcBef>
                          <a:spcPts val="1200"/>
                        </a:spcBef>
                        <a:spcAft>
                          <a:spcPts val="1200"/>
                        </a:spcAft>
                      </a:pPr>
                      <a:r>
                        <a:rPr lang="en-GB" sz="1000" dirty="0">
                          <a:effectLst/>
                          <a:latin typeface="Arial" panose="020B0604020202020204" pitchFamily="34" charset="0"/>
                          <a:cs typeface="Arial" panose="020B0604020202020204" pitchFamily="34" charset="0"/>
                        </a:rPr>
                        <a:t>Authorisation from </a:t>
                      </a:r>
                      <a:r>
                        <a:rPr lang="en-GB" sz="1000" u="none" strike="noStrike" dirty="0">
                          <a:effectLst/>
                          <a:latin typeface="Arial" panose="020B0604020202020204" pitchFamily="34" charset="0"/>
                          <a:cs typeface="Arial" panose="020B0604020202020204" pitchFamily="34" charset="0"/>
                        </a:rPr>
                        <a:t>Home Secretary</a:t>
                      </a:r>
                      <a:r>
                        <a:rPr lang="en-GB" sz="1000" dirty="0">
                          <a:effectLst/>
                          <a:latin typeface="Arial" panose="020B0604020202020204" pitchFamily="34" charset="0"/>
                          <a:cs typeface="Arial" panose="020B0604020202020204" pitchFamily="34" charset="0"/>
                        </a:rPr>
                        <a:t> </a:t>
                      </a:r>
                      <a:r>
                        <a:rPr lang="en-GB" sz="1000" dirty="0" smtClean="0">
                          <a:effectLst/>
                          <a:latin typeface="Arial" panose="020B0604020202020204" pitchFamily="34" charset="0"/>
                          <a:cs typeface="Arial" panose="020B0604020202020204" pitchFamily="34" charset="0"/>
                        </a:rPr>
                        <a:t>or </a:t>
                      </a:r>
                      <a:r>
                        <a:rPr lang="en-GB" sz="1000" u="none" strike="noStrike" dirty="0" smtClean="0">
                          <a:effectLst/>
                          <a:latin typeface="Arial" panose="020B0604020202020204" pitchFamily="34" charset="0"/>
                          <a:cs typeface="Arial" panose="020B0604020202020204" pitchFamily="34" charset="0"/>
                        </a:rPr>
                        <a:t>Cabinet </a:t>
                      </a:r>
                      <a:r>
                        <a:rPr lang="en-GB" sz="1000" u="none" strike="noStrike" dirty="0">
                          <a:effectLst/>
                          <a:latin typeface="Arial" panose="020B0604020202020204" pitchFamily="34" charset="0"/>
                          <a:cs typeface="Arial" panose="020B0604020202020204" pitchFamily="34" charset="0"/>
                        </a:rPr>
                        <a:t>Secretary for Justice</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r>
              <a:tr h="139832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ts val="1680"/>
                        </a:lnSpc>
                        <a:spcBef>
                          <a:spcPts val="1200"/>
                        </a:spcBef>
                        <a:spcAft>
                          <a:spcPts val="1200"/>
                        </a:spcAft>
                      </a:pPr>
                      <a:r>
                        <a:rPr lang="en-GB" sz="1000" dirty="0" smtClean="0">
                          <a:effectLst/>
                          <a:latin typeface="Arial" panose="020B0604020202020204" pitchFamily="34" charset="0"/>
                          <a:cs typeface="Arial" panose="020B0604020202020204" pitchFamily="34" charset="0"/>
                        </a:rPr>
                        <a:t>Or</a:t>
                      </a:r>
                      <a:r>
                        <a:rPr lang="en-GB" sz="1000" baseline="0" dirty="0" smtClean="0">
                          <a:effectLst/>
                          <a:latin typeface="Arial" panose="020B0604020202020204" pitchFamily="34" charset="0"/>
                          <a:cs typeface="Arial" panose="020B0604020202020204" pitchFamily="34" charset="0"/>
                        </a:rPr>
                        <a:t> </a:t>
                      </a:r>
                      <a:r>
                        <a:rPr lang="en-GB" sz="1000" dirty="0" smtClean="0">
                          <a:effectLst/>
                          <a:latin typeface="Arial" panose="020B0604020202020204" pitchFamily="34" charset="0"/>
                          <a:cs typeface="Arial" panose="020B0604020202020204" pitchFamily="34" charset="0"/>
                        </a:rPr>
                        <a:t>head </a:t>
                      </a:r>
                      <a:r>
                        <a:rPr lang="en-GB" sz="1000" dirty="0">
                          <a:effectLst/>
                          <a:latin typeface="Arial" panose="020B0604020202020204" pitchFamily="34" charset="0"/>
                          <a:cs typeface="Arial" panose="020B0604020202020204" pitchFamily="34" charset="0"/>
                        </a:rPr>
                        <a:t>of the relevant agency: chief </a:t>
                      </a:r>
                      <a:r>
                        <a:rPr lang="en-GB" sz="1000" dirty="0" smtClean="0">
                          <a:effectLst/>
                          <a:latin typeface="Arial" panose="020B0604020202020204" pitchFamily="34" charset="0"/>
                          <a:cs typeface="Arial" panose="020B0604020202020204" pitchFamily="34" charset="0"/>
                        </a:rPr>
                        <a:t>constable, </a:t>
                      </a:r>
                      <a:r>
                        <a:rPr lang="en-GB" sz="1000" dirty="0">
                          <a:effectLst/>
                          <a:latin typeface="Arial" panose="020B0604020202020204" pitchFamily="34" charset="0"/>
                          <a:cs typeface="Arial" panose="020B0604020202020204" pitchFamily="34" charset="0"/>
                        </a:rPr>
                        <a:t>the </a:t>
                      </a:r>
                      <a:r>
                        <a:rPr lang="en-GB" sz="1000" u="none" strike="noStrike" dirty="0">
                          <a:effectLst/>
                          <a:latin typeface="Arial" panose="020B0604020202020204" pitchFamily="34" charset="0"/>
                          <a:cs typeface="Arial" panose="020B0604020202020204" pitchFamily="34" charset="0"/>
                        </a:rPr>
                        <a:t>Ministry of Defence Police</a:t>
                      </a:r>
                      <a:r>
                        <a:rPr lang="en-GB" sz="1000" dirty="0">
                          <a:effectLst/>
                          <a:latin typeface="Arial" panose="020B0604020202020204" pitchFamily="34" charset="0"/>
                          <a:cs typeface="Arial" panose="020B0604020202020204" pitchFamily="34" charset="0"/>
                        </a:rPr>
                        <a:t> or the </a:t>
                      </a:r>
                      <a:r>
                        <a:rPr lang="en-GB" sz="1000" u="none" strike="noStrike" dirty="0">
                          <a:effectLst/>
                          <a:latin typeface="Arial" panose="020B0604020202020204" pitchFamily="34" charset="0"/>
                          <a:cs typeface="Arial" panose="020B0604020202020204" pitchFamily="34" charset="0"/>
                        </a:rPr>
                        <a:t>British Transport Police</a:t>
                      </a:r>
                      <a:r>
                        <a:rPr lang="en-GB" sz="1000" dirty="0">
                          <a:effectLst/>
                          <a:latin typeface="Arial" panose="020B0604020202020204" pitchFamily="34" charset="0"/>
                          <a:cs typeface="Arial" panose="020B0604020202020204" pitchFamily="34" charset="0"/>
                        </a:rPr>
                        <a:t>, the </a:t>
                      </a:r>
                      <a:r>
                        <a:rPr lang="en-GB" sz="1000" u="none" strike="noStrike" dirty="0">
                          <a:effectLst/>
                          <a:latin typeface="Arial" panose="020B0604020202020204" pitchFamily="34" charset="0"/>
                          <a:cs typeface="Arial" panose="020B0604020202020204" pitchFamily="34" charset="0"/>
                        </a:rPr>
                        <a:t>Provosts Marshal</a:t>
                      </a:r>
                      <a:r>
                        <a:rPr lang="en-GB" sz="1000" dirty="0">
                          <a:effectLst/>
                          <a:latin typeface="Arial" panose="020B0604020202020204" pitchFamily="34" charset="0"/>
                          <a:cs typeface="Arial" panose="020B0604020202020204" pitchFamily="34" charset="0"/>
                        </a:rPr>
                        <a:t> of the </a:t>
                      </a:r>
                      <a:r>
                        <a:rPr lang="en-GB" sz="1000" u="none" strike="noStrike" dirty="0">
                          <a:effectLst/>
                          <a:latin typeface="Arial" panose="020B0604020202020204" pitchFamily="34" charset="0"/>
                          <a:cs typeface="Arial" panose="020B0604020202020204" pitchFamily="34" charset="0"/>
                        </a:rPr>
                        <a:t>Royal Navy Regulating Branch</a:t>
                      </a:r>
                      <a:r>
                        <a:rPr lang="en-GB" sz="1000" dirty="0">
                          <a:effectLst/>
                          <a:latin typeface="Arial" panose="020B0604020202020204" pitchFamily="34" charset="0"/>
                          <a:cs typeface="Arial" panose="020B0604020202020204" pitchFamily="34" charset="0"/>
                        </a:rPr>
                        <a:t>, </a:t>
                      </a:r>
                      <a:r>
                        <a:rPr lang="en-GB" sz="1000" u="none" strike="noStrike" dirty="0">
                          <a:effectLst/>
                          <a:latin typeface="Arial" panose="020B0604020202020204" pitchFamily="34" charset="0"/>
                          <a:cs typeface="Arial" panose="020B0604020202020204" pitchFamily="34" charset="0"/>
                        </a:rPr>
                        <a:t>Royal Military Police</a:t>
                      </a:r>
                      <a:r>
                        <a:rPr lang="en-GB" sz="1000" dirty="0">
                          <a:effectLst/>
                          <a:latin typeface="Arial" panose="020B0604020202020204" pitchFamily="34" charset="0"/>
                          <a:cs typeface="Arial" panose="020B0604020202020204" pitchFamily="34" charset="0"/>
                        </a:rPr>
                        <a:t> or the </a:t>
                      </a:r>
                      <a:r>
                        <a:rPr lang="en-GB" sz="1000" u="none" strike="noStrike" dirty="0">
                          <a:effectLst/>
                          <a:latin typeface="Arial" panose="020B0604020202020204" pitchFamily="34" charset="0"/>
                          <a:cs typeface="Arial" panose="020B0604020202020204" pitchFamily="34" charset="0"/>
                        </a:rPr>
                        <a:t>Royal Air Force Police</a:t>
                      </a:r>
                      <a:r>
                        <a:rPr lang="en-GB" sz="1000" dirty="0">
                          <a:effectLst/>
                          <a:latin typeface="Arial" panose="020B0604020202020204" pitchFamily="34" charset="0"/>
                          <a:cs typeface="Arial" panose="020B0604020202020204" pitchFamily="34" charset="0"/>
                        </a:rPr>
                        <a:t> and any </a:t>
                      </a:r>
                      <a:r>
                        <a:rPr lang="en-GB" sz="1000" dirty="0" smtClean="0">
                          <a:effectLst/>
                          <a:latin typeface="Arial" panose="020B0604020202020204" pitchFamily="34" charset="0"/>
                          <a:cs typeface="Arial" panose="020B0604020202020204" pitchFamily="34" charset="0"/>
                        </a:rPr>
                        <a:t>designated customs officer.</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19336" marR="19336" marT="9668" marB="9668" anchor="ctr"/>
                </a:tc>
              </a:tr>
            </a:tbl>
          </a:graphicData>
        </a:graphic>
      </p:graphicFrame>
    </p:spTree>
    <p:extLst>
      <p:ext uri="{BB962C8B-B14F-4D97-AF65-F5344CB8AC3E}">
        <p14:creationId xmlns:p14="http://schemas.microsoft.com/office/powerpoint/2010/main" val="93328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258763" lvl="1">
              <a:spcAft>
                <a:spcPts val="0"/>
              </a:spcAft>
              <a:buClr>
                <a:srgbClr val="00B050"/>
              </a:buClr>
              <a:buSzPct val="90000"/>
              <a:buFont typeface="Wingdings 3" pitchFamily="18" charset="2"/>
              <a:buChar char=""/>
            </a:pPr>
            <a:r>
              <a:rPr lang="en-US" sz="1750" b="1" dirty="0" smtClean="0"/>
              <a:t>The </a:t>
            </a:r>
            <a:r>
              <a:rPr lang="en-US" sz="1750" b="1" dirty="0"/>
              <a:t>2002 E-commerce Regulations</a:t>
            </a:r>
            <a:r>
              <a:rPr lang="en-US" sz="1750" dirty="0"/>
              <a:t> apply to businesses that:</a:t>
            </a:r>
          </a:p>
          <a:p>
            <a:pPr marL="571500" lvl="1" indent="-342900">
              <a:spcAft>
                <a:spcPts val="0"/>
              </a:spcAft>
              <a:buClr>
                <a:srgbClr val="00B050"/>
              </a:buClr>
              <a:buSzPct val="90000"/>
              <a:buFont typeface="Courier New" panose="02070309020205020404" pitchFamily="49" charset="0"/>
              <a:buChar char="o"/>
            </a:pPr>
            <a:r>
              <a:rPr lang="en-US" sz="1750" dirty="0" smtClean="0"/>
              <a:t>sell </a:t>
            </a:r>
            <a:r>
              <a:rPr lang="en-US" sz="1750" dirty="0"/>
              <a:t>goods or services to businesses or consumers on the internet, or by email or Short Message Service (SMS), </a:t>
            </a:r>
            <a:r>
              <a:rPr lang="en-US" sz="1750" dirty="0" err="1"/>
              <a:t>ie</a:t>
            </a:r>
            <a:r>
              <a:rPr lang="en-US" sz="1750" dirty="0"/>
              <a:t> text messages</a:t>
            </a:r>
          </a:p>
          <a:p>
            <a:pPr marL="571500" lvl="1" indent="-342900">
              <a:spcAft>
                <a:spcPts val="0"/>
              </a:spcAft>
              <a:buClr>
                <a:srgbClr val="00B050"/>
              </a:buClr>
              <a:buSzPct val="90000"/>
              <a:buFont typeface="Courier New" panose="02070309020205020404" pitchFamily="49" charset="0"/>
              <a:buChar char="o"/>
            </a:pPr>
            <a:r>
              <a:rPr lang="en-US" sz="1750" dirty="0"/>
              <a:t>advertise on the internet, or by email or SMS</a:t>
            </a:r>
          </a:p>
          <a:p>
            <a:pPr marL="571500" lvl="1" indent="-342900">
              <a:spcAft>
                <a:spcPts val="0"/>
              </a:spcAft>
              <a:buClr>
                <a:srgbClr val="00B050"/>
              </a:buClr>
              <a:buSzPct val="90000"/>
              <a:buFont typeface="Courier New" panose="02070309020205020404" pitchFamily="49" charset="0"/>
              <a:buChar char="o"/>
            </a:pPr>
            <a:r>
              <a:rPr lang="en-US" sz="1750" dirty="0"/>
              <a:t>convey or store electronic content for customers, or provide access to a communications network</a:t>
            </a:r>
          </a:p>
          <a:p>
            <a:pPr marL="258763" lvl="1">
              <a:spcAft>
                <a:spcPts val="0"/>
              </a:spcAft>
              <a:buClr>
                <a:srgbClr val="00B050"/>
              </a:buClr>
              <a:buSzPct val="90000"/>
              <a:buFont typeface="Wingdings 3" pitchFamily="18" charset="2"/>
              <a:buChar char=""/>
            </a:pPr>
            <a:r>
              <a:rPr lang="en-US" sz="1750" dirty="0"/>
              <a:t>They do not cover direct marketing by phone or fax.</a:t>
            </a:r>
          </a:p>
          <a:p>
            <a:pPr marL="258763" lvl="1">
              <a:spcAft>
                <a:spcPts val="0"/>
              </a:spcAft>
              <a:buClr>
                <a:srgbClr val="00B050"/>
              </a:buClr>
              <a:buSzPct val="90000"/>
              <a:buFont typeface="Wingdings 3" pitchFamily="18" charset="2"/>
              <a:buChar char=""/>
            </a:pPr>
            <a:r>
              <a:rPr lang="en-US" sz="1750" dirty="0" smtClean="0"/>
              <a:t>The </a:t>
            </a:r>
            <a:r>
              <a:rPr lang="en-US" sz="1750" dirty="0"/>
              <a:t>regulations specify information you must give to customers when you sell online. See provide consumers with contract information.</a:t>
            </a:r>
          </a:p>
          <a:p>
            <a:pPr marL="258763" lvl="1">
              <a:spcAft>
                <a:spcPts val="0"/>
              </a:spcAft>
              <a:buClr>
                <a:srgbClr val="00B050"/>
              </a:buClr>
              <a:buSzPct val="90000"/>
              <a:buFont typeface="Wingdings 3" pitchFamily="18" charset="2"/>
              <a:buChar char=""/>
            </a:pPr>
            <a:r>
              <a:rPr lang="en-US" sz="1750" dirty="0" smtClean="0"/>
              <a:t>The </a:t>
            </a:r>
            <a:r>
              <a:rPr lang="en-US" sz="1750" dirty="0"/>
              <a:t>regulations also provide guidelines on advertising and promotions. "Commercial communications" must:</a:t>
            </a:r>
          </a:p>
          <a:p>
            <a:pPr marL="571500" lvl="1" indent="-342900">
              <a:spcAft>
                <a:spcPts val="0"/>
              </a:spcAft>
              <a:buClr>
                <a:srgbClr val="00B050"/>
              </a:buClr>
              <a:buSzPct val="90000"/>
              <a:buFont typeface="Courier New" panose="02070309020205020404" pitchFamily="49" charset="0"/>
              <a:buChar char="o"/>
            </a:pPr>
            <a:r>
              <a:rPr lang="en-US" sz="1750" dirty="0" smtClean="0"/>
              <a:t>be </a:t>
            </a:r>
            <a:r>
              <a:rPr lang="en-US" sz="1750" dirty="0"/>
              <a:t>clearly </a:t>
            </a:r>
            <a:r>
              <a:rPr lang="en-US" sz="1750" dirty="0" err="1"/>
              <a:t>recognisable</a:t>
            </a:r>
            <a:r>
              <a:rPr lang="en-US" sz="1750" dirty="0"/>
              <a:t> as such</a:t>
            </a:r>
          </a:p>
          <a:p>
            <a:pPr marL="571500" lvl="1" indent="-342900">
              <a:spcAft>
                <a:spcPts val="0"/>
              </a:spcAft>
              <a:buClr>
                <a:srgbClr val="00B050"/>
              </a:buClr>
              <a:buSzPct val="90000"/>
              <a:buFont typeface="Courier New" panose="02070309020205020404" pitchFamily="49" charset="0"/>
              <a:buChar char="o"/>
            </a:pPr>
            <a:r>
              <a:rPr lang="en-US" sz="1750" dirty="0"/>
              <a:t>say on whose behalf they are sent</a:t>
            </a:r>
          </a:p>
          <a:p>
            <a:pPr marL="571500" lvl="1" indent="-342900">
              <a:spcAft>
                <a:spcPts val="0"/>
              </a:spcAft>
              <a:buClr>
                <a:srgbClr val="00B050"/>
              </a:buClr>
              <a:buSzPct val="90000"/>
              <a:buFont typeface="Courier New" panose="02070309020205020404" pitchFamily="49" charset="0"/>
              <a:buChar char="o"/>
            </a:pPr>
            <a:r>
              <a:rPr lang="en-US" sz="1750" dirty="0"/>
              <a:t>clearly identify promotional offers and any qualifying conditions</a:t>
            </a:r>
          </a:p>
          <a:p>
            <a:pPr marL="258763" lvl="1">
              <a:spcAft>
                <a:spcPts val="0"/>
              </a:spcAft>
              <a:buClr>
                <a:srgbClr val="00B050"/>
              </a:buClr>
              <a:buSzPct val="90000"/>
              <a:buFont typeface="Wingdings 3" pitchFamily="18" charset="2"/>
              <a:buChar char=""/>
            </a:pPr>
            <a:r>
              <a:rPr lang="en-US" sz="1750" dirty="0"/>
              <a:t>The regulations also cover "unsolicited commercial communications", commonly referred to as spam</a:t>
            </a:r>
            <a:r>
              <a:rPr lang="en-US" sz="1750" dirty="0" smtClean="0"/>
              <a:t>.</a:t>
            </a:r>
          </a:p>
          <a:p>
            <a:pPr marL="30163" lvl="1" indent="0">
              <a:spcAft>
                <a:spcPts val="0"/>
              </a:spcAft>
              <a:buClr>
                <a:srgbClr val="00B050"/>
              </a:buClr>
              <a:buSzPct val="90000"/>
              <a:buNone/>
            </a:pPr>
            <a:r>
              <a:rPr lang="en-US" sz="1750" b="1" dirty="0" smtClean="0">
                <a:solidFill>
                  <a:srgbClr val="FF0000"/>
                </a:solidFill>
              </a:rPr>
              <a:t>Task 06</a:t>
            </a:r>
            <a:r>
              <a:rPr lang="en-US" sz="1750" dirty="0" smtClean="0">
                <a:solidFill>
                  <a:srgbClr val="FF0000"/>
                </a:solidFill>
              </a:rPr>
              <a:t> – In terms of a </a:t>
            </a:r>
            <a:r>
              <a:rPr lang="en-US" sz="1750" dirty="0" err="1" smtClean="0">
                <a:solidFill>
                  <a:srgbClr val="FF0000"/>
                </a:solidFill>
              </a:rPr>
              <a:t>nline</a:t>
            </a:r>
            <a:r>
              <a:rPr lang="en-US" sz="1750" dirty="0" smtClean="0">
                <a:solidFill>
                  <a:srgbClr val="FF0000"/>
                </a:solidFill>
              </a:rPr>
              <a:t> companies, describe the danger, the law and the difficulty involved in protecting customer information.</a:t>
            </a:r>
          </a:p>
          <a:p>
            <a:pPr marL="30163" lvl="1" indent="0">
              <a:spcAft>
                <a:spcPts val="0"/>
              </a:spcAft>
              <a:buClr>
                <a:srgbClr val="00B050"/>
              </a:buClr>
              <a:buSzPct val="90000"/>
              <a:buNone/>
            </a:pPr>
            <a:r>
              <a:rPr lang="en-US" sz="1750" b="1" dirty="0" smtClean="0">
                <a:solidFill>
                  <a:srgbClr val="FF0000"/>
                </a:solidFill>
              </a:rPr>
              <a:t>Task 07 </a:t>
            </a:r>
            <a:r>
              <a:rPr lang="en-US" sz="1750" dirty="0" smtClean="0">
                <a:solidFill>
                  <a:srgbClr val="FF0000"/>
                </a:solidFill>
              </a:rPr>
              <a:t>– Research, present and discuss one of the following in terms of the law and how they are still allowed to happen: Facebook Privacy, Spam, Ethical Hacking, , Twitter abuse, any other ICT privacy issue.</a:t>
            </a:r>
            <a:endParaRPr lang="en-US" sz="1750" dirty="0">
              <a:solidFill>
                <a:srgbClr val="FF0000"/>
              </a:solidFill>
            </a:endParaRPr>
          </a:p>
        </p:txBody>
      </p:sp>
      <p:sp>
        <p:nvSpPr>
          <p:cNvPr id="8" name="Title 1"/>
          <p:cNvSpPr>
            <a:spLocks noGrp="1"/>
          </p:cNvSpPr>
          <p:nvPr>
            <p:ph type="title"/>
          </p:nvPr>
        </p:nvSpPr>
        <p:spPr>
          <a:xfrm>
            <a:off x="35496" y="44624"/>
            <a:ext cx="8856984" cy="576064"/>
          </a:xfrm>
        </p:spPr>
        <p:txBody>
          <a:bodyPr>
            <a:noAutofit/>
          </a:bodyPr>
          <a:lstStyle/>
          <a:p>
            <a:r>
              <a:rPr lang="en-US" sz="2500" dirty="0" smtClean="0"/>
              <a:t>4.1 - UK </a:t>
            </a:r>
            <a:r>
              <a:rPr lang="en-US" sz="2500" dirty="0"/>
              <a:t>legislation and regulation – E-commerce Regulations</a:t>
            </a:r>
            <a:endParaRPr lang="en-US" sz="2500" b="0" dirty="0"/>
          </a:p>
        </p:txBody>
      </p:sp>
    </p:spTree>
    <p:extLst>
      <p:ext uri="{BB962C8B-B14F-4D97-AF65-F5344CB8AC3E}">
        <p14:creationId xmlns:p14="http://schemas.microsoft.com/office/powerpoint/2010/main" val="282652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67092899"/>
              </p:ext>
            </p:extLst>
          </p:nvPr>
        </p:nvGraphicFramePr>
        <p:xfrm>
          <a:off x="311860" y="1196753"/>
          <a:ext cx="8508612" cy="5364480"/>
        </p:xfrm>
        <a:graphic>
          <a:graphicData uri="http://schemas.openxmlformats.org/drawingml/2006/table">
            <a:tbl>
              <a:tblPr firstRow="1" bandRow="1">
                <a:tableStyleId>{5C22544A-7EE6-4342-B048-85BDC9FD1C3A}</a:tableStyleId>
              </a:tblPr>
              <a:tblGrid>
                <a:gridCol w="731748"/>
                <a:gridCol w="2304256"/>
                <a:gridCol w="1656184"/>
                <a:gridCol w="3816424"/>
              </a:tblGrid>
              <a:tr h="756623">
                <a:tc>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This unit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Title of suggested activity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gridSpan="2">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Other units/LOs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dirty="0">
                        <a:latin typeface="Arial" panose="020B0604020202020204" pitchFamily="34" charset="0"/>
                        <a:cs typeface="Arial" panose="020B0604020202020204" pitchFamily="34" charset="0"/>
                      </a:endParaRPr>
                    </a:p>
                  </a:txBody>
                  <a:tcPr/>
                </a:tc>
              </a:tr>
              <a:tr h="1259600">
                <a:tc rowSpan="2">
                  <a:txBody>
                    <a:bodyPr/>
                    <a:lstStyle/>
                    <a:p>
                      <a:r>
                        <a:rPr lang="en-US" sz="2000" dirty="0" smtClean="0">
                          <a:latin typeface="Arial" panose="020B0604020202020204" pitchFamily="34" charset="0"/>
                          <a:cs typeface="Arial" panose="020B0604020202020204" pitchFamily="34" charset="0"/>
                        </a:rPr>
                        <a:t>LO4</a:t>
                      </a:r>
                      <a:endParaRPr lang="en-GB" sz="2000" dirty="0">
                        <a:latin typeface="Arial" panose="020B0604020202020204" pitchFamily="34" charset="0"/>
                        <a:cs typeface="Arial" panose="020B0604020202020204" pitchFamily="34" charset="0"/>
                      </a:endParaRPr>
                    </a:p>
                  </a:txBody>
                  <a:tcPr/>
                </a:tc>
                <a:tc>
                  <a:txBody>
                    <a:bodyPr/>
                    <a:lstStyle/>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UK and global accessibility legislation relating to the</a:t>
                      </a:r>
                    </a:p>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storage and use of information</a:t>
                      </a:r>
                    </a:p>
                  </a:txBody>
                  <a:tcPr/>
                </a:tc>
                <a:tc>
                  <a:txBody>
                    <a:bodyPr/>
                    <a:lstStyle/>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Unit 10 Business Computing</a:t>
                      </a:r>
                    </a:p>
                  </a:txBody>
                  <a:tcPr/>
                </a:tc>
                <a:tc>
                  <a:txBody>
                    <a:bodyPr/>
                    <a:lstStyle/>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LO4 Be able to present data analysis outcomes</a:t>
                      </a:r>
                    </a:p>
                  </a:txBody>
                  <a:tcPr/>
                </a:tc>
              </a:tr>
              <a:tr h="1259600">
                <a:tc vMerge="1">
                  <a:txBody>
                    <a:bodyPr/>
                    <a:lstStyle/>
                    <a:p>
                      <a:endParaRPr lang="en-GB" sz="2000" dirty="0">
                        <a:latin typeface="Arial" panose="020B0604020202020204" pitchFamily="34" charset="0"/>
                        <a:cs typeface="Arial" panose="020B0604020202020204" pitchFamily="34" charset="0"/>
                      </a:endParaRPr>
                    </a:p>
                  </a:txBody>
                  <a:tcPr/>
                </a:tc>
                <a:tc>
                  <a:txBody>
                    <a:bodyPr/>
                    <a:lstStyle/>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UK legislation and regulation relating to the storage</a:t>
                      </a:r>
                    </a:p>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and use of information</a:t>
                      </a:r>
                    </a:p>
                  </a:txBody>
                  <a:tcPr/>
                </a:tc>
                <a:tc>
                  <a:txBody>
                    <a:bodyPr/>
                    <a:lstStyle/>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Unit 2 Global information</a:t>
                      </a:r>
                    </a:p>
                  </a:txBody>
                  <a:tcPr/>
                </a:tc>
                <a:tc>
                  <a:txBody>
                    <a:bodyPr/>
                    <a:lstStyle/>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LO3 Understand the use of global information and the benefits to individuals and</a:t>
                      </a:r>
                    </a:p>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organisations</a:t>
                      </a:r>
                    </a:p>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LO4 Understand the legal and regulatory framework governing the storage and use of</a:t>
                      </a:r>
                    </a:p>
                    <a:p>
                      <a:r>
                        <a:rPr kumimoji="0" lang="en-US" sz="2000" b="0" i="0" u="none" strike="noStrike" kern="1200" baseline="0" dirty="0" smtClean="0">
                          <a:solidFill>
                            <a:schemeClr val="dk1"/>
                          </a:solidFill>
                          <a:latin typeface="Arial" panose="020B0604020202020204" pitchFamily="34" charset="0"/>
                          <a:ea typeface="+mn-ea"/>
                          <a:cs typeface="Arial" panose="020B0604020202020204" pitchFamily="34" charset="0"/>
                        </a:rPr>
                        <a:t>global information</a:t>
                      </a:r>
                    </a:p>
                  </a:txBody>
                  <a:tcPr/>
                </a:tc>
              </a:tr>
            </a:tbl>
          </a:graphicData>
        </a:graphic>
      </p:graphicFrame>
    </p:spTree>
    <p:extLst>
      <p:ext uri="{BB962C8B-B14F-4D97-AF65-F5344CB8AC3E}">
        <p14:creationId xmlns:p14="http://schemas.microsoft.com/office/powerpoint/2010/main" val="1980524631"/>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0163" lvl="1" indent="0">
              <a:spcAft>
                <a:spcPts val="0"/>
              </a:spcAft>
              <a:buClr>
                <a:srgbClr val="00B050"/>
              </a:buClr>
              <a:buSzPct val="90000"/>
              <a:buNone/>
            </a:pPr>
            <a:r>
              <a:rPr lang="en-US" sz="2000" b="1" dirty="0" smtClean="0">
                <a:solidFill>
                  <a:srgbClr val="FF0000"/>
                </a:solidFill>
              </a:rPr>
              <a:t>Task 08 –</a:t>
            </a:r>
            <a:r>
              <a:rPr lang="en-US" sz="2000" dirty="0" smtClean="0">
                <a:solidFill>
                  <a:srgbClr val="FF0000"/>
                </a:solidFill>
              </a:rPr>
              <a:t> For each of the Acts stated, DPA, CMA, FIA or Copyright Act, describe the </a:t>
            </a:r>
            <a:r>
              <a:rPr lang="en-US" sz="2000" dirty="0">
                <a:solidFill>
                  <a:srgbClr val="FF0000"/>
                </a:solidFill>
              </a:rPr>
              <a:t>impact of legislation and regulation on </a:t>
            </a:r>
            <a:r>
              <a:rPr lang="en-US" sz="2000" dirty="0" smtClean="0">
                <a:solidFill>
                  <a:srgbClr val="FF0000"/>
                </a:solidFill>
              </a:rPr>
              <a:t>holders of information. </a:t>
            </a:r>
          </a:p>
          <a:p>
            <a:pPr marL="258763" lvl="1">
              <a:spcAft>
                <a:spcPts val="0"/>
              </a:spcAft>
              <a:buClr>
                <a:srgbClr val="00B050"/>
              </a:buClr>
              <a:buSzPct val="90000"/>
              <a:buFont typeface="Wingdings 3" pitchFamily="18" charset="2"/>
              <a:buChar char=""/>
            </a:pPr>
            <a:r>
              <a:rPr lang="en-US" sz="2000" dirty="0" smtClean="0"/>
              <a:t>For this you will need to </a:t>
            </a:r>
            <a:r>
              <a:rPr lang="en-US" sz="2000" dirty="0"/>
              <a:t>research the ways in which holders </a:t>
            </a:r>
            <a:r>
              <a:rPr lang="en-US" sz="2000" dirty="0" smtClean="0"/>
              <a:t>of information </a:t>
            </a:r>
            <a:r>
              <a:rPr lang="en-US" sz="2000" dirty="0"/>
              <a:t>adapt the way they work, in order to comply with the legislation and regulation. </a:t>
            </a:r>
            <a:r>
              <a:rPr lang="en-US" sz="2000" dirty="0" smtClean="0"/>
              <a:t>Create </a:t>
            </a:r>
            <a:r>
              <a:rPr lang="en-US" sz="2000" dirty="0"/>
              <a:t>a presentation to share this information with the larger group</a:t>
            </a:r>
            <a:r>
              <a:rPr lang="en-US" sz="2000" dirty="0" smtClean="0"/>
              <a:t>. Information can be gained from:</a:t>
            </a:r>
            <a:endParaRPr lang="en-US" sz="2000" dirty="0"/>
          </a:p>
          <a:p>
            <a:pPr marL="258763" lvl="1">
              <a:spcAft>
                <a:spcPts val="0"/>
              </a:spcAft>
              <a:buClr>
                <a:srgbClr val="00B050"/>
              </a:buClr>
              <a:buSzPct val="90000"/>
              <a:buFont typeface="Wingdings 3" pitchFamily="18" charset="2"/>
              <a:buChar char=""/>
            </a:pPr>
            <a:r>
              <a:rPr lang="en-US" sz="2000" dirty="0"/>
              <a:t>Information Commissioner’s Office website for organisations: https://ico.org.uk/for-organisations/</a:t>
            </a:r>
          </a:p>
          <a:p>
            <a:pPr marL="258763" lvl="1">
              <a:spcAft>
                <a:spcPts val="0"/>
              </a:spcAft>
              <a:buClr>
                <a:srgbClr val="00B050"/>
              </a:buClr>
              <a:buSzPct val="90000"/>
              <a:buFont typeface="Wingdings 3" pitchFamily="18" charset="2"/>
              <a:buChar char=""/>
            </a:pPr>
            <a:r>
              <a:rPr lang="en-US" sz="2000" dirty="0"/>
              <a:t>Information Commissioner’s Office website for the public: https://ico.org.uk/for-the-public/</a:t>
            </a:r>
          </a:p>
          <a:p>
            <a:pPr marL="30163" lvl="1" indent="0">
              <a:spcAft>
                <a:spcPts val="0"/>
              </a:spcAft>
              <a:buClr>
                <a:srgbClr val="00B050"/>
              </a:buClr>
              <a:buSzPct val="90000"/>
              <a:buNone/>
            </a:pPr>
            <a:r>
              <a:rPr lang="en-US" sz="2000" b="1" dirty="0" smtClean="0">
                <a:solidFill>
                  <a:srgbClr val="FF0000"/>
                </a:solidFill>
              </a:rPr>
              <a:t>Task 09 –</a:t>
            </a:r>
            <a:r>
              <a:rPr lang="en-US" sz="2000" dirty="0" smtClean="0">
                <a:solidFill>
                  <a:srgbClr val="FF0000"/>
                </a:solidFill>
              </a:rPr>
              <a:t> Within this presentation describe </a:t>
            </a:r>
            <a:r>
              <a:rPr lang="en-US" sz="2000" dirty="0">
                <a:solidFill>
                  <a:srgbClr val="FF0000"/>
                </a:solidFill>
              </a:rPr>
              <a:t>the consequences of legislation and regulation </a:t>
            </a:r>
            <a:r>
              <a:rPr lang="en-US" sz="2000" dirty="0" smtClean="0">
                <a:solidFill>
                  <a:srgbClr val="FF0000"/>
                </a:solidFill>
              </a:rPr>
              <a:t>for holders </a:t>
            </a:r>
            <a:r>
              <a:rPr lang="en-US" sz="2000" dirty="0">
                <a:solidFill>
                  <a:srgbClr val="FF0000"/>
                </a:solidFill>
              </a:rPr>
              <a:t>of information </a:t>
            </a:r>
            <a:endParaRPr lang="en-US" sz="2000" dirty="0" smtClean="0">
              <a:solidFill>
                <a:srgbClr val="FF0000"/>
              </a:solidFill>
            </a:endParaRPr>
          </a:p>
          <a:p>
            <a:pPr marL="258763" lvl="1">
              <a:spcAft>
                <a:spcPts val="0"/>
              </a:spcAft>
              <a:buClr>
                <a:srgbClr val="00B050"/>
              </a:buClr>
              <a:buSzPct val="90000"/>
              <a:buFont typeface="Wingdings 3" pitchFamily="18" charset="2"/>
              <a:buChar char=""/>
            </a:pPr>
            <a:r>
              <a:rPr lang="en-US" sz="2000" dirty="0" smtClean="0"/>
              <a:t>To do this you will need to research </a:t>
            </a:r>
            <a:r>
              <a:rPr lang="en-US" sz="2000" dirty="0"/>
              <a:t>news articles on cases where a holder of information has </a:t>
            </a:r>
            <a:r>
              <a:rPr lang="en-US" sz="2000" dirty="0" smtClean="0"/>
              <a:t>not complied </a:t>
            </a:r>
            <a:r>
              <a:rPr lang="en-US" sz="2000" dirty="0"/>
              <a:t>with the UK legislation and regulation</a:t>
            </a:r>
            <a:r>
              <a:rPr lang="en-US" sz="2000" dirty="0" smtClean="0"/>
              <a:t>. Describe the problem, the outcome and how it affected or could affect the holder, information and customer. Information can be gained from news articles </a:t>
            </a:r>
            <a:r>
              <a:rPr lang="en-US" sz="2000" dirty="0" smtClean="0">
                <a:hlinkClick r:id="rId3"/>
              </a:rPr>
              <a:t>here </a:t>
            </a:r>
            <a:r>
              <a:rPr lang="en-US" sz="2000" dirty="0" smtClean="0"/>
              <a:t>or news videos </a:t>
            </a:r>
            <a:r>
              <a:rPr lang="en-US" sz="2000" dirty="0" smtClean="0">
                <a:hlinkClick r:id="rId4"/>
              </a:rPr>
              <a:t>here</a:t>
            </a:r>
            <a:r>
              <a:rPr lang="en-US" sz="2000" dirty="0" smtClean="0"/>
              <a:t>.</a:t>
            </a:r>
            <a:endParaRPr lang="en-US" sz="2000" dirty="0"/>
          </a:p>
        </p:txBody>
      </p:sp>
      <p:sp>
        <p:nvSpPr>
          <p:cNvPr id="8" name="Title 1"/>
          <p:cNvSpPr>
            <a:spLocks noGrp="1"/>
          </p:cNvSpPr>
          <p:nvPr>
            <p:ph type="title"/>
          </p:nvPr>
        </p:nvSpPr>
        <p:spPr>
          <a:xfrm>
            <a:off x="35496" y="44624"/>
            <a:ext cx="8856984" cy="576064"/>
          </a:xfrm>
        </p:spPr>
        <p:txBody>
          <a:bodyPr>
            <a:noAutofit/>
          </a:bodyPr>
          <a:lstStyle/>
          <a:p>
            <a:r>
              <a:rPr lang="en-US" sz="3000" dirty="0" smtClean="0"/>
              <a:t>4.1 - UK </a:t>
            </a:r>
            <a:r>
              <a:rPr lang="en-US" sz="3000" dirty="0"/>
              <a:t>legislation and regulation – </a:t>
            </a:r>
            <a:r>
              <a:rPr lang="en-US" sz="3000" dirty="0" smtClean="0"/>
              <a:t>Regulation Impact</a:t>
            </a:r>
            <a:endParaRPr lang="en-US" sz="3000" b="0" dirty="0"/>
          </a:p>
        </p:txBody>
      </p:sp>
    </p:spTree>
    <p:extLst>
      <p:ext uri="{BB962C8B-B14F-4D97-AF65-F5344CB8AC3E}">
        <p14:creationId xmlns:p14="http://schemas.microsoft.com/office/powerpoint/2010/main" val="309032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0163" lvl="1" indent="0">
              <a:spcAft>
                <a:spcPts val="0"/>
              </a:spcAft>
              <a:buClr>
                <a:srgbClr val="00B050"/>
              </a:buClr>
              <a:buSzPct val="90000"/>
              <a:buNone/>
            </a:pPr>
            <a:r>
              <a:rPr lang="en-US" sz="2000" b="1" dirty="0" smtClean="0">
                <a:solidFill>
                  <a:srgbClr val="FF0000"/>
                </a:solidFill>
              </a:rPr>
              <a:t>Task 10 - </a:t>
            </a:r>
            <a:r>
              <a:rPr lang="en-US" sz="2000" dirty="0" smtClean="0">
                <a:solidFill>
                  <a:srgbClr val="FF0000"/>
                </a:solidFill>
              </a:rPr>
              <a:t>Produce a legal </a:t>
            </a:r>
            <a:r>
              <a:rPr lang="en-US" sz="2000" dirty="0">
                <a:solidFill>
                  <a:srgbClr val="FF0000"/>
                </a:solidFill>
              </a:rPr>
              <a:t>guide (clearly focused on the use and storage of information) for new staff in a large </a:t>
            </a:r>
            <a:r>
              <a:rPr lang="en-US" sz="2000" dirty="0" smtClean="0">
                <a:solidFill>
                  <a:srgbClr val="FF0000"/>
                </a:solidFill>
              </a:rPr>
              <a:t>UK-based organisation </a:t>
            </a:r>
            <a:r>
              <a:rPr lang="en-US" sz="2000" dirty="0">
                <a:solidFill>
                  <a:srgbClr val="FF0000"/>
                </a:solidFill>
              </a:rPr>
              <a:t>of the different legislation and </a:t>
            </a:r>
            <a:r>
              <a:rPr lang="en-US" sz="2000" dirty="0" smtClean="0">
                <a:solidFill>
                  <a:srgbClr val="FF0000"/>
                </a:solidFill>
              </a:rPr>
              <a:t>regulation relating to them.</a:t>
            </a:r>
          </a:p>
          <a:p>
            <a:pPr marL="258763" lvl="1">
              <a:spcAft>
                <a:spcPts val="0"/>
              </a:spcAft>
              <a:buClr>
                <a:srgbClr val="00B050"/>
              </a:buClr>
              <a:buSzPct val="90000"/>
              <a:buFont typeface="Wingdings 3" pitchFamily="18" charset="2"/>
              <a:buChar char=""/>
            </a:pPr>
            <a:r>
              <a:rPr lang="en-US" sz="2000" dirty="0" smtClean="0"/>
              <a:t>For this you will need to outline </a:t>
            </a:r>
            <a:r>
              <a:rPr lang="en-US" sz="2000" dirty="0"/>
              <a:t>the following in their legal guide: </a:t>
            </a:r>
            <a:endParaRPr lang="en-US" sz="2000" dirty="0" smtClean="0"/>
          </a:p>
          <a:p>
            <a:pPr marL="635000" lvl="1" indent="-342900">
              <a:spcAft>
                <a:spcPts val="0"/>
              </a:spcAft>
              <a:buClr>
                <a:srgbClr val="00B050"/>
              </a:buClr>
              <a:buSzPct val="90000"/>
              <a:buFont typeface="+mj-lt"/>
              <a:buAutoNum type="arabicPeriod"/>
            </a:pPr>
            <a:r>
              <a:rPr lang="en-US" sz="2000" dirty="0" smtClean="0"/>
              <a:t>Data </a:t>
            </a:r>
            <a:r>
              <a:rPr lang="en-US" sz="2000" dirty="0"/>
              <a:t>Protection Act (DPA) 1998; </a:t>
            </a:r>
            <a:endParaRPr lang="en-US" sz="2000" dirty="0" smtClean="0"/>
          </a:p>
          <a:p>
            <a:pPr marL="635000" lvl="1" indent="-342900">
              <a:spcAft>
                <a:spcPts val="0"/>
              </a:spcAft>
              <a:buClr>
                <a:srgbClr val="00B050"/>
              </a:buClr>
              <a:buSzPct val="90000"/>
              <a:buFont typeface="+mj-lt"/>
              <a:buAutoNum type="arabicPeriod"/>
            </a:pPr>
            <a:r>
              <a:rPr lang="en-US" sz="2000" dirty="0" smtClean="0"/>
              <a:t>Regulation </a:t>
            </a:r>
            <a:r>
              <a:rPr lang="en-US" sz="2000" dirty="0"/>
              <a:t>of </a:t>
            </a:r>
            <a:r>
              <a:rPr lang="en-US" sz="2000" dirty="0" smtClean="0"/>
              <a:t>Investigatory Powers </a:t>
            </a:r>
            <a:r>
              <a:rPr lang="en-US" sz="2000" dirty="0"/>
              <a:t>Act (RIPA) 2000; </a:t>
            </a:r>
            <a:endParaRPr lang="en-US" sz="2000" dirty="0" smtClean="0"/>
          </a:p>
          <a:p>
            <a:pPr marL="635000" lvl="1" indent="-342900">
              <a:spcAft>
                <a:spcPts val="0"/>
              </a:spcAft>
              <a:buClr>
                <a:srgbClr val="00B050"/>
              </a:buClr>
              <a:buSzPct val="90000"/>
              <a:buFont typeface="+mj-lt"/>
              <a:buAutoNum type="arabicPeriod"/>
            </a:pPr>
            <a:r>
              <a:rPr lang="en-US" sz="2000" dirty="0" smtClean="0"/>
              <a:t>Protection </a:t>
            </a:r>
            <a:r>
              <a:rPr lang="en-US" sz="2000" dirty="0"/>
              <a:t>of Freedoms Act 2012; Privacy and Electronic Communications</a:t>
            </a:r>
          </a:p>
          <a:p>
            <a:pPr marL="635000" lvl="1" indent="-342900">
              <a:spcAft>
                <a:spcPts val="0"/>
              </a:spcAft>
              <a:buClr>
                <a:srgbClr val="00B050"/>
              </a:buClr>
              <a:buSzPct val="90000"/>
              <a:buFont typeface="+mj-lt"/>
              <a:buAutoNum type="arabicPeriod"/>
            </a:pPr>
            <a:r>
              <a:rPr lang="en-US" sz="2000" dirty="0"/>
              <a:t>Regulations 2003 (amended 2011); </a:t>
            </a:r>
            <a:endParaRPr lang="en-US" sz="2000" dirty="0" smtClean="0"/>
          </a:p>
          <a:p>
            <a:pPr marL="635000" lvl="1" indent="-342900">
              <a:spcAft>
                <a:spcPts val="0"/>
              </a:spcAft>
              <a:buClr>
                <a:srgbClr val="00B050"/>
              </a:buClr>
              <a:buSzPct val="90000"/>
              <a:buFont typeface="+mj-lt"/>
              <a:buAutoNum type="arabicPeriod"/>
            </a:pPr>
            <a:r>
              <a:rPr lang="en-US" sz="2000" dirty="0" smtClean="0"/>
              <a:t>Freedom </a:t>
            </a:r>
            <a:r>
              <a:rPr lang="en-US" sz="2000" dirty="0"/>
              <a:t>of Information Act 2000; </a:t>
            </a:r>
            <a:endParaRPr lang="en-US" sz="2000" dirty="0" smtClean="0"/>
          </a:p>
          <a:p>
            <a:pPr marL="635000" lvl="1" indent="-342900">
              <a:spcAft>
                <a:spcPts val="0"/>
              </a:spcAft>
              <a:buClr>
                <a:srgbClr val="00B050"/>
              </a:buClr>
              <a:buSzPct val="90000"/>
              <a:buFont typeface="+mj-lt"/>
              <a:buAutoNum type="arabicPeriod"/>
            </a:pPr>
            <a:r>
              <a:rPr lang="en-US" sz="2000" dirty="0" smtClean="0"/>
              <a:t>Computer </a:t>
            </a:r>
            <a:r>
              <a:rPr lang="en-US" sz="2000" dirty="0"/>
              <a:t>Misuse Act </a:t>
            </a:r>
            <a:r>
              <a:rPr lang="en-US" sz="2000" dirty="0" smtClean="0"/>
              <a:t>1990; </a:t>
            </a:r>
          </a:p>
          <a:p>
            <a:pPr marL="635000" lvl="1" indent="-342900">
              <a:spcAft>
                <a:spcPts val="0"/>
              </a:spcAft>
              <a:buClr>
                <a:srgbClr val="00B050"/>
              </a:buClr>
              <a:buSzPct val="90000"/>
              <a:buFont typeface="+mj-lt"/>
              <a:buAutoNum type="arabicPeriod"/>
            </a:pPr>
            <a:r>
              <a:rPr lang="en-US" sz="2000" dirty="0" smtClean="0"/>
              <a:t>Information Commissioner’s Office (ICO) codes of practice; </a:t>
            </a:r>
          </a:p>
          <a:p>
            <a:pPr marL="635000" lvl="1" indent="-342900">
              <a:spcAft>
                <a:spcPts val="0"/>
              </a:spcAft>
              <a:buClr>
                <a:srgbClr val="00B050"/>
              </a:buClr>
              <a:buSzPct val="90000"/>
              <a:buFont typeface="+mj-lt"/>
              <a:buAutoNum type="arabicPeriod"/>
            </a:pPr>
            <a:r>
              <a:rPr lang="en-US" sz="2000" dirty="0" smtClean="0"/>
              <a:t>Copyright</a:t>
            </a:r>
            <a:r>
              <a:rPr lang="en-US" sz="2000" dirty="0"/>
              <a:t>, Designs and Patents </a:t>
            </a:r>
            <a:r>
              <a:rPr lang="en-US" sz="2000" dirty="0" smtClean="0"/>
              <a:t>Act 1988</a:t>
            </a:r>
            <a:r>
              <a:rPr lang="en-US" sz="2000" dirty="0"/>
              <a:t>.</a:t>
            </a:r>
          </a:p>
          <a:p>
            <a:pPr marL="258763" lvl="1">
              <a:spcAft>
                <a:spcPts val="0"/>
              </a:spcAft>
              <a:buClr>
                <a:srgbClr val="00B050"/>
              </a:buClr>
              <a:buSzPct val="90000"/>
              <a:buFont typeface="Wingdings 3" pitchFamily="18" charset="2"/>
              <a:buChar char=""/>
            </a:pPr>
            <a:r>
              <a:rPr lang="en-US" sz="2000" dirty="0" smtClean="0"/>
              <a:t>Then describe the impact and consequences of legislation and regulation on holders of information by include ‘impact’ and ‘consequences’ sections. In these new sections, provide advice for new members of staff on what they need to do (impacts) and also what could happen if they do not comply with the legislation and regulation (consequences).</a:t>
            </a:r>
            <a:endParaRPr lang="en-US" sz="2000" dirty="0"/>
          </a:p>
        </p:txBody>
      </p:sp>
      <p:sp>
        <p:nvSpPr>
          <p:cNvPr id="8" name="Title 1"/>
          <p:cNvSpPr>
            <a:spLocks noGrp="1"/>
          </p:cNvSpPr>
          <p:nvPr>
            <p:ph type="title"/>
          </p:nvPr>
        </p:nvSpPr>
        <p:spPr>
          <a:xfrm>
            <a:off x="35496" y="44624"/>
            <a:ext cx="8856984" cy="576064"/>
          </a:xfrm>
        </p:spPr>
        <p:txBody>
          <a:bodyPr>
            <a:noAutofit/>
          </a:bodyPr>
          <a:lstStyle/>
          <a:p>
            <a:r>
              <a:rPr lang="en-US" sz="3000" dirty="0" smtClean="0"/>
              <a:t>4.2 - </a:t>
            </a:r>
            <a:r>
              <a:rPr lang="en-GB" sz="3200" dirty="0" smtClean="0"/>
              <a:t>Consolidation</a:t>
            </a:r>
            <a:endParaRPr lang="en-US" sz="3000" b="0" dirty="0"/>
          </a:p>
        </p:txBody>
      </p:sp>
    </p:spTree>
    <p:extLst>
      <p:ext uri="{BB962C8B-B14F-4D97-AF65-F5344CB8AC3E}">
        <p14:creationId xmlns:p14="http://schemas.microsoft.com/office/powerpoint/2010/main" val="285849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258763" lvl="1">
              <a:spcAft>
                <a:spcPts val="0"/>
              </a:spcAft>
              <a:buClr>
                <a:srgbClr val="00B050"/>
              </a:buClr>
              <a:buSzPct val="90000"/>
              <a:buFont typeface="Wingdings 3" pitchFamily="18" charset="2"/>
              <a:buChar char=""/>
            </a:pPr>
            <a:r>
              <a:rPr lang="en-US" sz="1670" dirty="0" smtClean="0">
                <a:solidFill>
                  <a:srgbClr val="0070C0"/>
                </a:solidFill>
              </a:rPr>
              <a:t>“Include </a:t>
            </a:r>
            <a:r>
              <a:rPr lang="en-US" sz="1670" dirty="0">
                <a:solidFill>
                  <a:srgbClr val="0070C0"/>
                </a:solidFill>
              </a:rPr>
              <a:t>steps for ensuring that in the circumstances concerned the information is provided </a:t>
            </a:r>
            <a:r>
              <a:rPr lang="en-US" sz="1670" dirty="0" smtClean="0">
                <a:solidFill>
                  <a:srgbClr val="0070C0"/>
                </a:solidFill>
              </a:rPr>
              <a:t>in an </a:t>
            </a:r>
            <a:r>
              <a:rPr lang="en-US" sz="1670" dirty="0">
                <a:solidFill>
                  <a:srgbClr val="0070C0"/>
                </a:solidFill>
              </a:rPr>
              <a:t>accessible format</a:t>
            </a:r>
            <a:r>
              <a:rPr lang="en-US" sz="1670" dirty="0" smtClean="0">
                <a:solidFill>
                  <a:srgbClr val="0070C0"/>
                </a:solidFill>
              </a:rPr>
              <a:t>”.</a:t>
            </a:r>
          </a:p>
          <a:p>
            <a:pPr marL="30163" lvl="1" indent="0">
              <a:spcAft>
                <a:spcPts val="0"/>
              </a:spcAft>
              <a:buClr>
                <a:srgbClr val="00B050"/>
              </a:buClr>
              <a:buSzPct val="90000"/>
              <a:buNone/>
            </a:pPr>
            <a:r>
              <a:rPr lang="en-US" sz="1670" b="1" dirty="0" smtClean="0">
                <a:solidFill>
                  <a:srgbClr val="FF0000"/>
                </a:solidFill>
              </a:rPr>
              <a:t>Task 11 </a:t>
            </a:r>
            <a:r>
              <a:rPr lang="en-US" sz="1670" dirty="0" smtClean="0">
                <a:solidFill>
                  <a:srgbClr val="FF0000"/>
                </a:solidFill>
              </a:rPr>
              <a:t>– Break this quote down so that it is more accessible.</a:t>
            </a:r>
            <a:endParaRPr lang="en-US" sz="1670" dirty="0">
              <a:solidFill>
                <a:srgbClr val="FF0000"/>
              </a:solidFill>
            </a:endParaRPr>
          </a:p>
          <a:p>
            <a:pPr marL="258763" lvl="1">
              <a:spcAft>
                <a:spcPts val="0"/>
              </a:spcAft>
              <a:buClr>
                <a:srgbClr val="00B050"/>
              </a:buClr>
              <a:buSzPct val="90000"/>
              <a:buFont typeface="Wingdings 3" pitchFamily="18" charset="2"/>
              <a:buChar char=""/>
            </a:pPr>
            <a:r>
              <a:rPr lang="en-US" sz="1670" b="1" dirty="0" smtClean="0"/>
              <a:t>UK Equality Act 2010</a:t>
            </a:r>
          </a:p>
          <a:p>
            <a:pPr marL="258763" lvl="1">
              <a:spcAft>
                <a:spcPts val="0"/>
              </a:spcAft>
              <a:buClr>
                <a:srgbClr val="00B050"/>
              </a:buClr>
              <a:buSzPct val="90000"/>
              <a:buFont typeface="Wingdings 3" pitchFamily="18" charset="2"/>
              <a:buChar char=""/>
            </a:pPr>
            <a:r>
              <a:rPr lang="en-US" sz="1670" dirty="0"/>
              <a:t>The primary purpose of the Act is to </a:t>
            </a:r>
            <a:r>
              <a:rPr lang="en-US" sz="1670" dirty="0" smtClean="0"/>
              <a:t>simplify </a:t>
            </a:r>
            <a:r>
              <a:rPr lang="en-US" sz="1670" dirty="0"/>
              <a:t>the complicated and numerous array of Acts and Regulations, which formed the basis of anti-discrimination law in Great Britain. This was, </a:t>
            </a:r>
            <a:r>
              <a:rPr lang="en-US" sz="1670" dirty="0" smtClean="0"/>
              <a:t>primarily:</a:t>
            </a:r>
          </a:p>
          <a:p>
            <a:pPr marL="571500" lvl="1" indent="-285750">
              <a:spcAft>
                <a:spcPts val="0"/>
              </a:spcAft>
              <a:buClr>
                <a:srgbClr val="00B050"/>
              </a:buClr>
              <a:buSzPct val="90000"/>
              <a:buFont typeface="Arial" panose="020B0604020202020204" pitchFamily="34" charset="0"/>
              <a:buChar char="•"/>
            </a:pPr>
            <a:r>
              <a:rPr lang="en-US" sz="1670" dirty="0" smtClean="0"/>
              <a:t>the </a:t>
            </a:r>
            <a:r>
              <a:rPr lang="en-US" sz="1670" dirty="0"/>
              <a:t>Equal Pay Act 1970, </a:t>
            </a:r>
            <a:endParaRPr lang="en-US" sz="1670" dirty="0" smtClean="0"/>
          </a:p>
          <a:p>
            <a:pPr marL="571500" lvl="1" indent="-285750">
              <a:spcAft>
                <a:spcPts val="0"/>
              </a:spcAft>
              <a:buClr>
                <a:srgbClr val="00B050"/>
              </a:buClr>
              <a:buSzPct val="90000"/>
              <a:buFont typeface="Arial" panose="020B0604020202020204" pitchFamily="34" charset="0"/>
              <a:buChar char="•"/>
            </a:pPr>
            <a:r>
              <a:rPr lang="en-US" sz="1670" dirty="0" smtClean="0"/>
              <a:t>the </a:t>
            </a:r>
            <a:r>
              <a:rPr lang="en-US" sz="1670" dirty="0"/>
              <a:t>Sex Discrimination Act 1975, </a:t>
            </a:r>
            <a:endParaRPr lang="en-US" sz="1670" dirty="0" smtClean="0"/>
          </a:p>
          <a:p>
            <a:pPr marL="571500" lvl="1" indent="-285750">
              <a:spcAft>
                <a:spcPts val="0"/>
              </a:spcAft>
              <a:buClr>
                <a:srgbClr val="00B050"/>
              </a:buClr>
              <a:buSzPct val="90000"/>
              <a:buFont typeface="Arial" panose="020B0604020202020204" pitchFamily="34" charset="0"/>
              <a:buChar char="•"/>
            </a:pPr>
            <a:r>
              <a:rPr lang="en-US" sz="1670" dirty="0" smtClean="0"/>
              <a:t>the </a:t>
            </a:r>
            <a:r>
              <a:rPr lang="en-US" sz="1670" dirty="0"/>
              <a:t>Race Relations Act 1976, </a:t>
            </a:r>
            <a:endParaRPr lang="en-US" sz="1670" dirty="0" smtClean="0"/>
          </a:p>
          <a:p>
            <a:pPr marL="571500" lvl="1" indent="-285750">
              <a:spcAft>
                <a:spcPts val="0"/>
              </a:spcAft>
              <a:buClr>
                <a:srgbClr val="00B050"/>
              </a:buClr>
              <a:buSzPct val="90000"/>
              <a:buFont typeface="Arial" panose="020B0604020202020204" pitchFamily="34" charset="0"/>
              <a:buChar char="•"/>
            </a:pPr>
            <a:r>
              <a:rPr lang="en-US" sz="1670" dirty="0" smtClean="0"/>
              <a:t>the </a:t>
            </a:r>
            <a:r>
              <a:rPr lang="en-US" sz="1670" dirty="0"/>
              <a:t>Disability Discrimination Act 1995 </a:t>
            </a:r>
            <a:endParaRPr lang="en-US" sz="1670" dirty="0" smtClean="0"/>
          </a:p>
          <a:p>
            <a:pPr marL="258763" lvl="1">
              <a:spcAft>
                <a:spcPts val="0"/>
              </a:spcAft>
              <a:buClr>
                <a:srgbClr val="00B050"/>
              </a:buClr>
              <a:buSzPct val="90000"/>
              <a:buFont typeface="Wingdings 3" pitchFamily="18" charset="2"/>
              <a:buChar char=""/>
            </a:pPr>
            <a:r>
              <a:rPr lang="en-US" sz="1670" dirty="0" smtClean="0"/>
              <a:t>and </a:t>
            </a:r>
            <a:r>
              <a:rPr lang="en-US" sz="1670" dirty="0"/>
              <a:t>three major statutory instruments protecting discrimination in employment on grounds of religion or belief, sexual orientation and age. It requires equal treatment in access to employment as well as private and public services, regardless of the protected characteristics of age, disability, gender reassignment, marriage and civil partnership, race, religion or belief, sex, and sexual </a:t>
            </a:r>
            <a:r>
              <a:rPr lang="en-US" sz="1670" dirty="0" smtClean="0"/>
              <a:t>orientation.</a:t>
            </a:r>
          </a:p>
          <a:p>
            <a:pPr marL="258763" lvl="1">
              <a:spcAft>
                <a:spcPts val="0"/>
              </a:spcAft>
              <a:buClr>
                <a:srgbClr val="00B050"/>
              </a:buClr>
              <a:buSzPct val="90000"/>
              <a:buFont typeface="Wingdings 3" pitchFamily="18" charset="2"/>
              <a:buChar char=""/>
            </a:pPr>
            <a:r>
              <a:rPr lang="en-US" sz="1670" dirty="0" smtClean="0"/>
              <a:t>In </a:t>
            </a:r>
            <a:r>
              <a:rPr lang="en-US" sz="1670" dirty="0"/>
              <a:t>the case of gender, there are special protections for pregnant </a:t>
            </a:r>
            <a:r>
              <a:rPr lang="en-US" sz="1670" dirty="0" smtClean="0"/>
              <a:t>women.</a:t>
            </a:r>
          </a:p>
          <a:p>
            <a:pPr marL="258763" lvl="1">
              <a:spcAft>
                <a:spcPts val="0"/>
              </a:spcAft>
              <a:buClr>
                <a:srgbClr val="00B050"/>
              </a:buClr>
              <a:buSzPct val="90000"/>
              <a:buFont typeface="Wingdings 3" pitchFamily="18" charset="2"/>
              <a:buChar char=""/>
            </a:pPr>
            <a:r>
              <a:rPr lang="en-US" sz="1670" dirty="0" smtClean="0"/>
              <a:t>The </a:t>
            </a:r>
            <a:r>
              <a:rPr lang="en-US" sz="1670" dirty="0"/>
              <a:t>Act does not guarantee transsexuals' access to gender-specific services where restrictions are "a proportionate means of achieving a legitimate aim</a:t>
            </a:r>
            <a:r>
              <a:rPr lang="en-US" sz="1670" dirty="0" smtClean="0"/>
              <a:t>".</a:t>
            </a:r>
          </a:p>
          <a:p>
            <a:pPr marL="258763" lvl="1">
              <a:spcAft>
                <a:spcPts val="0"/>
              </a:spcAft>
              <a:buClr>
                <a:srgbClr val="00B050"/>
              </a:buClr>
              <a:buSzPct val="90000"/>
              <a:buFont typeface="Wingdings 3" pitchFamily="18" charset="2"/>
              <a:buChar char=""/>
            </a:pPr>
            <a:r>
              <a:rPr lang="en-US" sz="1670" dirty="0" smtClean="0"/>
              <a:t>In </a:t>
            </a:r>
            <a:r>
              <a:rPr lang="en-US" sz="1670" dirty="0"/>
              <a:t>the case of disability, employers and service providers are under a duty to make reasonable adjustments to their workplaces to overcome barriers experienced by disabled people</a:t>
            </a:r>
            <a:r>
              <a:rPr lang="en-US" sz="1670" dirty="0" smtClean="0"/>
              <a:t>.</a:t>
            </a:r>
            <a:endParaRPr lang="en-US" sz="1670" dirty="0"/>
          </a:p>
        </p:txBody>
      </p:sp>
      <p:sp>
        <p:nvSpPr>
          <p:cNvPr id="8" name="Title 1"/>
          <p:cNvSpPr>
            <a:spLocks noGrp="1"/>
          </p:cNvSpPr>
          <p:nvPr>
            <p:ph type="title"/>
          </p:nvPr>
        </p:nvSpPr>
        <p:spPr>
          <a:xfrm>
            <a:off x="35496" y="44624"/>
            <a:ext cx="8856984" cy="576064"/>
          </a:xfrm>
        </p:spPr>
        <p:txBody>
          <a:bodyPr>
            <a:noAutofit/>
          </a:bodyPr>
          <a:lstStyle/>
          <a:p>
            <a:r>
              <a:rPr lang="en-US" sz="3600" dirty="0" smtClean="0"/>
              <a:t>4.3 - </a:t>
            </a:r>
            <a:r>
              <a:rPr lang="en-US" sz="3600" dirty="0"/>
              <a:t>UK and </a:t>
            </a:r>
            <a:r>
              <a:rPr lang="en-US" sz="3600" dirty="0" smtClean="0"/>
              <a:t>Global Accessibility Legislation</a:t>
            </a:r>
            <a:endParaRPr lang="en-US" sz="3600" b="0" dirty="0"/>
          </a:p>
        </p:txBody>
      </p:sp>
    </p:spTree>
    <p:extLst>
      <p:ext uri="{BB962C8B-B14F-4D97-AF65-F5344CB8AC3E}">
        <p14:creationId xmlns:p14="http://schemas.microsoft.com/office/powerpoint/2010/main" val="3410908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0163" lvl="1" indent="0">
              <a:spcAft>
                <a:spcPts val="0"/>
              </a:spcAft>
              <a:buClr>
                <a:srgbClr val="00B050"/>
              </a:buClr>
              <a:buSzPct val="90000"/>
              <a:buNone/>
            </a:pPr>
            <a:r>
              <a:rPr lang="en-US" sz="1800" b="1" dirty="0" smtClean="0"/>
              <a:t>Equal Pay Act</a:t>
            </a:r>
          </a:p>
          <a:p>
            <a:pPr marL="258763" lvl="1">
              <a:spcAft>
                <a:spcPts val="0"/>
              </a:spcAft>
              <a:buClr>
                <a:srgbClr val="00B050"/>
              </a:buClr>
              <a:buSzPct val="90000"/>
              <a:buFont typeface="Wingdings 3" pitchFamily="18" charset="2"/>
              <a:buChar char=""/>
            </a:pPr>
            <a:r>
              <a:rPr lang="en-US" sz="1800" dirty="0"/>
              <a:t>The Equal Pay Act 1970 </a:t>
            </a:r>
            <a:r>
              <a:rPr lang="en-US" sz="1800" dirty="0" smtClean="0"/>
              <a:t>which </a:t>
            </a:r>
            <a:r>
              <a:rPr lang="en-US" sz="1800" dirty="0"/>
              <a:t>prohibits any less </a:t>
            </a:r>
            <a:r>
              <a:rPr lang="en-US" sz="1800" dirty="0" err="1"/>
              <a:t>favourable</a:t>
            </a:r>
            <a:r>
              <a:rPr lang="en-US" sz="1800" dirty="0"/>
              <a:t> treatment between men and women in terms of pay and conditions of </a:t>
            </a:r>
            <a:r>
              <a:rPr lang="en-US" sz="1800" dirty="0" smtClean="0"/>
              <a:t>employment.</a:t>
            </a:r>
          </a:p>
          <a:p>
            <a:pPr marL="258763" lvl="1">
              <a:spcAft>
                <a:spcPts val="0"/>
              </a:spcAft>
              <a:buClr>
                <a:srgbClr val="00B050"/>
              </a:buClr>
              <a:buSzPct val="90000"/>
              <a:buFont typeface="Wingdings 3" pitchFamily="18" charset="2"/>
              <a:buChar char=""/>
            </a:pPr>
            <a:r>
              <a:rPr lang="en-US" sz="1800" dirty="0"/>
              <a:t>Elements of a </a:t>
            </a:r>
            <a:r>
              <a:rPr lang="en-US" sz="1800" dirty="0" smtClean="0"/>
              <a:t>claim</a:t>
            </a:r>
            <a:endParaRPr lang="en-US" sz="1800" dirty="0"/>
          </a:p>
          <a:p>
            <a:pPr marL="457200" lvl="1" indent="-171450">
              <a:spcAft>
                <a:spcPts val="0"/>
              </a:spcAft>
              <a:buClr>
                <a:srgbClr val="00B050"/>
              </a:buClr>
              <a:buSzPct val="90000"/>
              <a:buFont typeface="Arial" panose="020B0604020202020204" pitchFamily="34" charset="0"/>
              <a:buChar char="•"/>
            </a:pPr>
            <a:r>
              <a:rPr lang="en-US" sz="1800" dirty="0"/>
              <a:t>For an employee to claim under this Act they must prove one of the following:</a:t>
            </a:r>
          </a:p>
          <a:p>
            <a:pPr marL="457200" lvl="1" indent="-171450">
              <a:spcAft>
                <a:spcPts val="0"/>
              </a:spcAft>
              <a:buClr>
                <a:srgbClr val="00B050"/>
              </a:buClr>
              <a:buSzPct val="90000"/>
              <a:buFont typeface="Arial" panose="020B0604020202020204" pitchFamily="34" charset="0"/>
              <a:buChar char="•"/>
            </a:pPr>
            <a:r>
              <a:rPr lang="en-US" sz="1800" dirty="0" smtClean="0"/>
              <a:t>That </a:t>
            </a:r>
            <a:r>
              <a:rPr lang="en-US" sz="1800" dirty="0"/>
              <a:t>the work done by the claimant is the same, or broadly the same, as the other employee.</a:t>
            </a:r>
          </a:p>
          <a:p>
            <a:pPr marL="457200" lvl="1" indent="-171450">
              <a:spcAft>
                <a:spcPts val="0"/>
              </a:spcAft>
              <a:buClr>
                <a:srgbClr val="00B050"/>
              </a:buClr>
              <a:buSzPct val="90000"/>
              <a:buFont typeface="Arial" panose="020B0604020202020204" pitchFamily="34" charset="0"/>
              <a:buChar char="•"/>
            </a:pPr>
            <a:r>
              <a:rPr lang="en-US" sz="1800" dirty="0"/>
              <a:t>That the work done by the claimant is of equal value (in terms of effort, skill, decision and similar demands) to that of the other employee.</a:t>
            </a:r>
          </a:p>
          <a:p>
            <a:pPr marL="457200" lvl="1" indent="-171450">
              <a:spcAft>
                <a:spcPts val="0"/>
              </a:spcAft>
              <a:buClr>
                <a:srgbClr val="00B050"/>
              </a:buClr>
              <a:buSzPct val="90000"/>
              <a:buFont typeface="Arial" panose="020B0604020202020204" pitchFamily="34" charset="0"/>
              <a:buChar char="•"/>
            </a:pPr>
            <a:r>
              <a:rPr lang="en-US" sz="1800" dirty="0"/>
              <a:t>That the work done by the claimant is rated (by a job evaluation study) the same as that of the other employee.</a:t>
            </a:r>
          </a:p>
          <a:p>
            <a:pPr marL="457200" lvl="1" indent="-171450">
              <a:spcAft>
                <a:spcPts val="0"/>
              </a:spcAft>
              <a:buClr>
                <a:srgbClr val="00B050"/>
              </a:buClr>
              <a:buSzPct val="90000"/>
              <a:buFont typeface="Arial" panose="020B0604020202020204" pitchFamily="34" charset="0"/>
              <a:buChar char="•"/>
            </a:pPr>
            <a:r>
              <a:rPr lang="en-US" sz="1800" dirty="0"/>
              <a:t>Once the employee has established that they are employed on 'equal work' with their comparator then they are entitled to 'equal pay' unless the employer proves that the difference in pay is genuinely due to a material factor which is not the difference in gender</a:t>
            </a:r>
            <a:r>
              <a:rPr lang="en-US" sz="1800" dirty="0" smtClean="0"/>
              <a:t>.</a:t>
            </a:r>
          </a:p>
          <a:p>
            <a:pPr marL="30163" lvl="1" indent="0">
              <a:spcAft>
                <a:spcPts val="0"/>
              </a:spcAft>
              <a:buClr>
                <a:srgbClr val="00B050"/>
              </a:buClr>
              <a:buSzPct val="90000"/>
              <a:buNone/>
            </a:pPr>
            <a:r>
              <a:rPr lang="en-US" sz="1800" b="1" dirty="0" smtClean="0">
                <a:solidFill>
                  <a:srgbClr val="FF0000"/>
                </a:solidFill>
              </a:rPr>
              <a:t>Task 12 </a:t>
            </a:r>
            <a:r>
              <a:rPr lang="en-US" sz="1800" dirty="0" smtClean="0">
                <a:solidFill>
                  <a:srgbClr val="FF0000"/>
                </a:solidFill>
              </a:rPr>
              <a:t>– Study the cases below and write an evaluation of the Problem, the case and the solution to each.</a:t>
            </a:r>
          </a:p>
          <a:p>
            <a:pPr marL="571500" indent="-255588">
              <a:spcAft>
                <a:spcPts val="0"/>
              </a:spcAft>
            </a:pPr>
            <a:r>
              <a:rPr lang="en-US" sz="1800" dirty="0" err="1">
                <a:hlinkClick r:id="rId3" tooltip="Allonby v Accrington and Rossendale College"/>
              </a:rPr>
              <a:t>Allonby</a:t>
            </a:r>
            <a:r>
              <a:rPr lang="en-US" sz="1800" dirty="0">
                <a:hlinkClick r:id="rId3" tooltip="Allonby v Accrington and Rossendale College"/>
              </a:rPr>
              <a:t> v </a:t>
            </a:r>
            <a:r>
              <a:rPr lang="en-US" sz="1800" dirty="0" err="1">
                <a:hlinkClick r:id="rId3" tooltip="Allonby v Accrington and Rossendale College"/>
              </a:rPr>
              <a:t>Accrington</a:t>
            </a:r>
            <a:r>
              <a:rPr lang="en-US" sz="1800" dirty="0">
                <a:hlinkClick r:id="rId3" tooltip="Allonby v Accrington and Rossendale College"/>
              </a:rPr>
              <a:t> and </a:t>
            </a:r>
            <a:r>
              <a:rPr lang="en-US" sz="1800" dirty="0" err="1">
                <a:hlinkClick r:id="rId3" tooltip="Allonby v Accrington and Rossendale College"/>
              </a:rPr>
              <a:t>Rossendale</a:t>
            </a:r>
            <a:r>
              <a:rPr lang="en-US" sz="1800" dirty="0">
                <a:hlinkClick r:id="rId3" tooltip="Allonby v Accrington and Rossendale College"/>
              </a:rPr>
              <a:t> College</a:t>
            </a:r>
            <a:r>
              <a:rPr lang="en-US" sz="1800" dirty="0"/>
              <a:t> </a:t>
            </a:r>
          </a:p>
          <a:p>
            <a:pPr marL="571500" indent="-255588">
              <a:spcAft>
                <a:spcPts val="0"/>
              </a:spcAft>
            </a:pPr>
            <a:r>
              <a:rPr lang="en-US" sz="1800" dirty="0">
                <a:hlinkClick r:id="rId4" tooltip="Barber v Guardian Royal Exchange Assurance Group"/>
              </a:rPr>
              <a:t>Barber v Guardian Royal Exchange Assurance </a:t>
            </a:r>
            <a:r>
              <a:rPr lang="en-US" sz="1800" dirty="0" smtClean="0">
                <a:hlinkClick r:id="rId4" tooltip="Barber v Guardian Royal Exchange Assurance Group"/>
              </a:rPr>
              <a:t>Group</a:t>
            </a:r>
            <a:endParaRPr lang="en-US" sz="1800" dirty="0"/>
          </a:p>
        </p:txBody>
      </p:sp>
      <p:sp>
        <p:nvSpPr>
          <p:cNvPr id="8" name="Title 1"/>
          <p:cNvSpPr>
            <a:spLocks noGrp="1"/>
          </p:cNvSpPr>
          <p:nvPr>
            <p:ph type="title"/>
          </p:nvPr>
        </p:nvSpPr>
        <p:spPr>
          <a:xfrm>
            <a:off x="35496" y="44624"/>
            <a:ext cx="8856984" cy="576064"/>
          </a:xfrm>
        </p:spPr>
        <p:txBody>
          <a:bodyPr>
            <a:noAutofit/>
          </a:bodyPr>
          <a:lstStyle/>
          <a:p>
            <a:r>
              <a:rPr lang="en-US" sz="3200" dirty="0" smtClean="0"/>
              <a:t>4.3 - </a:t>
            </a:r>
            <a:r>
              <a:rPr lang="en-US" sz="3200" dirty="0"/>
              <a:t>UK and </a:t>
            </a:r>
            <a:r>
              <a:rPr lang="en-US" sz="3200" dirty="0" smtClean="0"/>
              <a:t>Global Accessibility Legislation - EPA</a:t>
            </a:r>
            <a:endParaRPr lang="en-US" sz="3200" b="0" dirty="0"/>
          </a:p>
        </p:txBody>
      </p:sp>
    </p:spTree>
    <p:extLst>
      <p:ext uri="{BB962C8B-B14F-4D97-AF65-F5344CB8AC3E}">
        <p14:creationId xmlns:p14="http://schemas.microsoft.com/office/powerpoint/2010/main" val="416665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0163" lvl="1" indent="0">
              <a:spcAft>
                <a:spcPts val="0"/>
              </a:spcAft>
              <a:buClr>
                <a:srgbClr val="00B050"/>
              </a:buClr>
              <a:buSzPct val="90000"/>
              <a:buNone/>
            </a:pPr>
            <a:r>
              <a:rPr lang="en-US" sz="1800" b="1" dirty="0"/>
              <a:t>The Sex Discrimination Act </a:t>
            </a:r>
            <a:r>
              <a:rPr lang="en-US" sz="1800" b="1" dirty="0" smtClean="0"/>
              <a:t>1975</a:t>
            </a:r>
          </a:p>
          <a:p>
            <a:pPr marL="258763" lvl="1">
              <a:spcAft>
                <a:spcPts val="0"/>
              </a:spcAft>
              <a:buClr>
                <a:srgbClr val="00B050"/>
              </a:buClr>
              <a:buSzPct val="90000"/>
              <a:buFont typeface="Wingdings 3" pitchFamily="18" charset="2"/>
              <a:buChar char=""/>
            </a:pPr>
            <a:r>
              <a:rPr lang="en-US" sz="1800" dirty="0" smtClean="0"/>
              <a:t>This is an Act which protected men and women from discrimination on the grounds of sex or marital status. The Act concerned employment, training, education, harassment, the provision of goods and services, and the disposal of premises.</a:t>
            </a:r>
          </a:p>
          <a:p>
            <a:pPr marL="258763" lvl="1">
              <a:spcAft>
                <a:spcPts val="0"/>
              </a:spcAft>
              <a:buClr>
                <a:srgbClr val="00B050"/>
              </a:buClr>
              <a:buSzPct val="90000"/>
              <a:buFont typeface="Wingdings 3" pitchFamily="18" charset="2"/>
              <a:buChar char=""/>
            </a:pPr>
            <a:r>
              <a:rPr lang="en-US" sz="1800" dirty="0" smtClean="0"/>
              <a:t>The Gender Recognition Act 2004 and The Sex Discrimination Act 1975 (Amendment) Regulations 2008 amended parts of this Act to apply to transsexual people. Other amendments were introduced by the Sex Discrimination Act 1986, the Employment Act 1989, the Equality Act 2006, and other legislation such as rulings by the European Court of Justice.</a:t>
            </a:r>
          </a:p>
          <a:p>
            <a:pPr marL="258763" lvl="1">
              <a:spcAft>
                <a:spcPts val="0"/>
              </a:spcAft>
              <a:buClr>
                <a:srgbClr val="00B050"/>
              </a:buClr>
              <a:buSzPct val="90000"/>
              <a:buFont typeface="Wingdings 3" pitchFamily="18" charset="2"/>
              <a:buChar char=""/>
            </a:pPr>
            <a:r>
              <a:rPr lang="en-US" sz="1800" dirty="0"/>
              <a:t>The </a:t>
            </a:r>
            <a:r>
              <a:rPr lang="en-US" sz="1800" dirty="0" smtClean="0"/>
              <a:t>European Human Rights Commission helps carry out the proceedings of any case and may </a:t>
            </a:r>
            <a:r>
              <a:rPr lang="en-US" sz="1800" dirty="0"/>
              <a:t>do the following:</a:t>
            </a:r>
          </a:p>
          <a:p>
            <a:pPr marL="571500" lvl="1" indent="-285750">
              <a:spcAft>
                <a:spcPts val="0"/>
              </a:spcAft>
              <a:buClr>
                <a:srgbClr val="00B050"/>
              </a:buClr>
              <a:buSzPct val="90000"/>
              <a:buFont typeface="Arial" panose="020B0604020202020204" pitchFamily="34" charset="0"/>
              <a:buChar char="•"/>
            </a:pPr>
            <a:r>
              <a:rPr lang="en-US" sz="1800" dirty="0" smtClean="0"/>
              <a:t>Bring </a:t>
            </a:r>
            <a:r>
              <a:rPr lang="en-US" sz="1800" dirty="0"/>
              <a:t>proceedings in respect of certain provisions and seek a court injunction to restrain the repetition of an unlawful act</a:t>
            </a:r>
          </a:p>
          <a:p>
            <a:pPr marL="571500" lvl="1" indent="-285750">
              <a:spcAft>
                <a:spcPts val="0"/>
              </a:spcAft>
              <a:buClr>
                <a:srgbClr val="00B050"/>
              </a:buClr>
              <a:buSzPct val="90000"/>
              <a:buFont typeface="Arial" panose="020B0604020202020204" pitchFamily="34" charset="0"/>
              <a:buChar char="•"/>
            </a:pPr>
            <a:r>
              <a:rPr lang="en-US" sz="1800" dirty="0"/>
              <a:t>Commence a claim before an employment tribunal on behalf of an individual.</a:t>
            </a:r>
          </a:p>
          <a:p>
            <a:pPr marL="571500" lvl="1" indent="-285750">
              <a:spcAft>
                <a:spcPts val="0"/>
              </a:spcAft>
              <a:buClr>
                <a:srgbClr val="00B050"/>
              </a:buClr>
              <a:buSzPct val="90000"/>
              <a:buFont typeface="Arial" panose="020B0604020202020204" pitchFamily="34" charset="0"/>
              <a:buChar char="•"/>
            </a:pPr>
            <a:r>
              <a:rPr lang="en-US" sz="1800" dirty="0"/>
              <a:t>Give practical guidance and advice to persons who appear to have a complaint under the </a:t>
            </a:r>
            <a:r>
              <a:rPr lang="en-US" sz="1800" dirty="0" smtClean="0"/>
              <a:t>Acts</a:t>
            </a:r>
            <a:endParaRPr lang="en-US" sz="1800" dirty="0"/>
          </a:p>
          <a:p>
            <a:pPr marL="30163" lvl="1" indent="0">
              <a:spcAft>
                <a:spcPts val="0"/>
              </a:spcAft>
              <a:buClr>
                <a:srgbClr val="00B050"/>
              </a:buClr>
              <a:buSzPct val="90000"/>
              <a:buNone/>
            </a:pPr>
            <a:r>
              <a:rPr lang="en-US" sz="1800" b="1" dirty="0">
                <a:solidFill>
                  <a:srgbClr val="FF0000"/>
                </a:solidFill>
              </a:rPr>
              <a:t>Task </a:t>
            </a:r>
            <a:r>
              <a:rPr lang="en-US" sz="1800" b="1" dirty="0" smtClean="0">
                <a:solidFill>
                  <a:srgbClr val="FF0000"/>
                </a:solidFill>
              </a:rPr>
              <a:t>13 </a:t>
            </a:r>
            <a:r>
              <a:rPr lang="en-US" sz="1800" dirty="0" smtClean="0">
                <a:solidFill>
                  <a:srgbClr val="FF0000"/>
                </a:solidFill>
              </a:rPr>
              <a:t>– </a:t>
            </a:r>
            <a:r>
              <a:rPr lang="en-US" sz="1800" dirty="0">
                <a:solidFill>
                  <a:srgbClr val="FF0000"/>
                </a:solidFill>
              </a:rPr>
              <a:t>Study the cases below and write an evaluation of the Problem, the case and the solution to </a:t>
            </a:r>
            <a:r>
              <a:rPr lang="en-US" sz="1800" dirty="0" smtClean="0">
                <a:solidFill>
                  <a:srgbClr val="FF0000"/>
                </a:solidFill>
              </a:rPr>
              <a:t>the holder of the information each.</a:t>
            </a:r>
          </a:p>
          <a:p>
            <a:pPr marL="457200" lvl="1" indent="-285750">
              <a:spcAft>
                <a:spcPts val="0"/>
              </a:spcAft>
              <a:buClr>
                <a:srgbClr val="00B050"/>
              </a:buClr>
              <a:buSzPct val="90000"/>
              <a:buFont typeface="Arial" panose="020B0604020202020204" pitchFamily="34" charset="0"/>
              <a:buChar char="•"/>
            </a:pPr>
            <a:r>
              <a:rPr lang="en-US" sz="1800" dirty="0" smtClean="0">
                <a:hlinkClick r:id="rId3" action="ppaction://hlinkfile"/>
              </a:rPr>
              <a:t>Sailor at a Hampshire Base</a:t>
            </a:r>
            <a:endParaRPr lang="en-US" sz="1800" dirty="0" smtClean="0"/>
          </a:p>
          <a:p>
            <a:pPr marL="457200" lvl="1" indent="-285750">
              <a:spcAft>
                <a:spcPts val="0"/>
              </a:spcAft>
              <a:buClr>
                <a:srgbClr val="00B050"/>
              </a:buClr>
              <a:buSzPct val="90000"/>
              <a:buFont typeface="Arial" panose="020B0604020202020204" pitchFamily="34" charset="0"/>
              <a:buChar char="•"/>
            </a:pPr>
            <a:r>
              <a:rPr lang="en-US" sz="1800" dirty="0" smtClean="0">
                <a:hlinkClick r:id="rId4"/>
              </a:rPr>
              <a:t>Former Male Nurse</a:t>
            </a:r>
            <a:endParaRPr lang="en-US" sz="1800" dirty="0"/>
          </a:p>
        </p:txBody>
      </p:sp>
      <p:sp>
        <p:nvSpPr>
          <p:cNvPr id="8" name="Title 1"/>
          <p:cNvSpPr>
            <a:spLocks noGrp="1"/>
          </p:cNvSpPr>
          <p:nvPr>
            <p:ph type="title"/>
          </p:nvPr>
        </p:nvSpPr>
        <p:spPr>
          <a:xfrm>
            <a:off x="35496" y="44624"/>
            <a:ext cx="8856984" cy="576064"/>
          </a:xfrm>
        </p:spPr>
        <p:txBody>
          <a:bodyPr>
            <a:noAutofit/>
          </a:bodyPr>
          <a:lstStyle/>
          <a:p>
            <a:r>
              <a:rPr lang="en-US" sz="3200" dirty="0" smtClean="0"/>
              <a:t>4.3 - </a:t>
            </a:r>
            <a:r>
              <a:rPr lang="en-US" sz="3200" dirty="0"/>
              <a:t>UK and </a:t>
            </a:r>
            <a:r>
              <a:rPr lang="en-US" sz="3200" dirty="0" smtClean="0"/>
              <a:t>Global Accessibility Legislation - SDA</a:t>
            </a:r>
            <a:endParaRPr lang="en-US" sz="3200" b="0" dirty="0"/>
          </a:p>
        </p:txBody>
      </p:sp>
    </p:spTree>
    <p:extLst>
      <p:ext uri="{BB962C8B-B14F-4D97-AF65-F5344CB8AC3E}">
        <p14:creationId xmlns:p14="http://schemas.microsoft.com/office/powerpoint/2010/main" val="761186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0163" lvl="1" indent="0">
              <a:spcAft>
                <a:spcPts val="0"/>
              </a:spcAft>
              <a:buClr>
                <a:srgbClr val="00B050"/>
              </a:buClr>
              <a:buSzPct val="90000"/>
              <a:buNone/>
            </a:pPr>
            <a:r>
              <a:rPr lang="en-US" sz="1670" b="1" dirty="0" smtClean="0"/>
              <a:t>The Race Relations Act</a:t>
            </a:r>
          </a:p>
          <a:p>
            <a:pPr marL="258763" lvl="1">
              <a:spcAft>
                <a:spcPts val="0"/>
              </a:spcAft>
              <a:buClr>
                <a:srgbClr val="00B050"/>
              </a:buClr>
              <a:buSzPct val="90000"/>
              <a:buFont typeface="Wingdings 3" pitchFamily="18" charset="2"/>
              <a:buChar char=""/>
            </a:pPr>
            <a:r>
              <a:rPr lang="en-US" sz="1670" dirty="0"/>
              <a:t>The Race Relations Act 1976 was established </a:t>
            </a:r>
            <a:r>
              <a:rPr lang="en-US" sz="1670" dirty="0" smtClean="0"/>
              <a:t>to </a:t>
            </a:r>
            <a:r>
              <a:rPr lang="en-US" sz="1670" dirty="0"/>
              <a:t>prevent discrimination on the grounds of race.</a:t>
            </a:r>
          </a:p>
          <a:p>
            <a:pPr marL="258763" lvl="1">
              <a:spcAft>
                <a:spcPts val="0"/>
              </a:spcAft>
              <a:buClr>
                <a:srgbClr val="00B050"/>
              </a:buClr>
              <a:buSzPct val="90000"/>
              <a:buFont typeface="Wingdings 3" pitchFamily="18" charset="2"/>
              <a:buChar char=""/>
            </a:pPr>
            <a:r>
              <a:rPr lang="en-US" sz="1670" dirty="0" smtClean="0"/>
              <a:t>Items </a:t>
            </a:r>
            <a:r>
              <a:rPr lang="en-US" sz="1670" dirty="0"/>
              <a:t>that are covered include discrimination on the grounds of race, colour, nationality, ethnic and national origin in the fields of employment, the provision of goods and services, education and public functions.</a:t>
            </a:r>
          </a:p>
          <a:p>
            <a:pPr marL="258763" lvl="1">
              <a:spcAft>
                <a:spcPts val="0"/>
              </a:spcAft>
              <a:buClr>
                <a:srgbClr val="00B050"/>
              </a:buClr>
              <a:buSzPct val="90000"/>
              <a:buFont typeface="Wingdings 3" pitchFamily="18" charset="2"/>
              <a:buChar char=""/>
            </a:pPr>
            <a:r>
              <a:rPr lang="en-US" sz="1670" dirty="0" smtClean="0"/>
              <a:t>The </a:t>
            </a:r>
            <a:r>
              <a:rPr lang="en-US" sz="1670" dirty="0"/>
              <a:t>Act also established the Commission for Racial Equality with a view to review the legislation, which was put in place to make sure the Act rules were followed.</a:t>
            </a:r>
          </a:p>
          <a:p>
            <a:pPr marL="258763" lvl="1">
              <a:spcAft>
                <a:spcPts val="0"/>
              </a:spcAft>
              <a:buClr>
                <a:srgbClr val="00B050"/>
              </a:buClr>
              <a:buSzPct val="90000"/>
              <a:buFont typeface="Wingdings 3" pitchFamily="18" charset="2"/>
              <a:buChar char=""/>
            </a:pPr>
            <a:r>
              <a:rPr lang="en-US" sz="1670" dirty="0" smtClean="0"/>
              <a:t>The </a:t>
            </a:r>
            <a:r>
              <a:rPr lang="en-US" sz="1670" dirty="0"/>
              <a:t>Act incorporates the earlier Race Relations Act 1965 and Race Relations Act 1968 and was later amended by the Race Relations Amendment Act 2000, notably including a statutory duty on public bodies to promote race equality, and to demonstrate that procedures to prevent race discrimination are effective</a:t>
            </a:r>
            <a:r>
              <a:rPr lang="en-US" sz="1670" dirty="0" smtClean="0"/>
              <a:t>.</a:t>
            </a:r>
          </a:p>
          <a:p>
            <a:pPr marL="258763" lvl="1">
              <a:spcAft>
                <a:spcPts val="0"/>
              </a:spcAft>
              <a:buClr>
                <a:srgbClr val="00B050"/>
              </a:buClr>
              <a:buSzPct val="90000"/>
              <a:buFont typeface="Wingdings 3" pitchFamily="18" charset="2"/>
              <a:buChar char=""/>
            </a:pPr>
            <a:r>
              <a:rPr lang="en-US" sz="1670" dirty="0" smtClean="0"/>
              <a:t>In essence the act means that it is illegal for a company to take race into consideration in terms of:</a:t>
            </a:r>
          </a:p>
          <a:p>
            <a:pPr marL="571500" lvl="1" indent="-285750">
              <a:spcAft>
                <a:spcPts val="0"/>
              </a:spcAft>
              <a:buClr>
                <a:srgbClr val="00B050"/>
              </a:buClr>
              <a:buSzPct val="90000"/>
              <a:buFont typeface="Arial" panose="020B0604020202020204" pitchFamily="34" charset="0"/>
              <a:buChar char="•"/>
            </a:pPr>
            <a:r>
              <a:rPr lang="en-US" sz="1670" dirty="0" smtClean="0"/>
              <a:t>Hiring</a:t>
            </a:r>
          </a:p>
          <a:p>
            <a:pPr marL="571500" lvl="1" indent="-285750">
              <a:spcAft>
                <a:spcPts val="0"/>
              </a:spcAft>
              <a:buClr>
                <a:srgbClr val="00B050"/>
              </a:buClr>
              <a:buSzPct val="90000"/>
              <a:buFont typeface="Arial" panose="020B0604020202020204" pitchFamily="34" charset="0"/>
              <a:buChar char="•"/>
            </a:pPr>
            <a:r>
              <a:rPr lang="en-US" sz="1670" dirty="0" smtClean="0"/>
              <a:t>Working practices</a:t>
            </a:r>
          </a:p>
          <a:p>
            <a:pPr marL="571500" lvl="1" indent="-285750">
              <a:spcAft>
                <a:spcPts val="0"/>
              </a:spcAft>
              <a:buClr>
                <a:srgbClr val="00B050"/>
              </a:buClr>
              <a:buSzPct val="90000"/>
              <a:buFont typeface="Arial" panose="020B0604020202020204" pitchFamily="34" charset="0"/>
              <a:buChar char="•"/>
            </a:pPr>
            <a:r>
              <a:rPr lang="en-US" sz="1670" dirty="0" smtClean="0"/>
              <a:t>Promotions</a:t>
            </a:r>
          </a:p>
          <a:p>
            <a:pPr marL="571500" lvl="1" indent="-285750">
              <a:spcAft>
                <a:spcPts val="0"/>
              </a:spcAft>
              <a:buClr>
                <a:srgbClr val="00B050"/>
              </a:buClr>
              <a:buSzPct val="90000"/>
              <a:buFont typeface="Arial" panose="020B0604020202020204" pitchFamily="34" charset="0"/>
              <a:buChar char="•"/>
            </a:pPr>
            <a:r>
              <a:rPr lang="en-US" sz="1670" dirty="0" smtClean="0"/>
              <a:t>Pay or treatment</a:t>
            </a:r>
          </a:p>
          <a:p>
            <a:pPr marL="30163" lvl="1" indent="0">
              <a:spcAft>
                <a:spcPts val="0"/>
              </a:spcAft>
              <a:buClr>
                <a:srgbClr val="00B050"/>
              </a:buClr>
              <a:buSzPct val="90000"/>
              <a:buNone/>
            </a:pPr>
            <a:r>
              <a:rPr lang="en-US" sz="1670" b="1" dirty="0">
                <a:solidFill>
                  <a:srgbClr val="FF0000"/>
                </a:solidFill>
              </a:rPr>
              <a:t>Task </a:t>
            </a:r>
            <a:r>
              <a:rPr lang="en-US" sz="1670" b="1" dirty="0" smtClean="0">
                <a:solidFill>
                  <a:srgbClr val="FF0000"/>
                </a:solidFill>
              </a:rPr>
              <a:t>14 </a:t>
            </a:r>
            <a:r>
              <a:rPr lang="en-US" sz="1670" dirty="0">
                <a:solidFill>
                  <a:srgbClr val="FF0000"/>
                </a:solidFill>
              </a:rPr>
              <a:t>– Study the cases below and write an evaluation of the Problem, the case and the solution to the holder of the information each.</a:t>
            </a:r>
          </a:p>
          <a:p>
            <a:pPr marL="457200" lvl="1" indent="-285750">
              <a:spcAft>
                <a:spcPts val="0"/>
              </a:spcAft>
              <a:buClr>
                <a:srgbClr val="00B050"/>
              </a:buClr>
              <a:buSzPct val="90000"/>
              <a:buFont typeface="Arial" panose="020B0604020202020204" pitchFamily="34" charset="0"/>
              <a:buChar char="•"/>
            </a:pPr>
            <a:r>
              <a:rPr lang="en-US" sz="1670" dirty="0" smtClean="0">
                <a:hlinkClick r:id="rId3"/>
              </a:rPr>
              <a:t>Jewish School Intake</a:t>
            </a:r>
            <a:endParaRPr lang="en-US" sz="1670" dirty="0"/>
          </a:p>
          <a:p>
            <a:pPr marL="457200" lvl="1" indent="-285750">
              <a:spcAft>
                <a:spcPts val="0"/>
              </a:spcAft>
              <a:buClr>
                <a:srgbClr val="00B050"/>
              </a:buClr>
              <a:buSzPct val="90000"/>
              <a:buFont typeface="Arial" panose="020B0604020202020204" pitchFamily="34" charset="0"/>
              <a:buChar char="•"/>
            </a:pPr>
            <a:r>
              <a:rPr lang="en-US" sz="1670" dirty="0" smtClean="0">
                <a:hlinkClick r:id="rId4"/>
              </a:rPr>
              <a:t>Sikh School Intake</a:t>
            </a:r>
            <a:endParaRPr lang="en-US" sz="1670" dirty="0"/>
          </a:p>
          <a:p>
            <a:pPr marL="258763" lvl="1">
              <a:spcAft>
                <a:spcPts val="0"/>
              </a:spcAft>
              <a:buClr>
                <a:srgbClr val="00B050"/>
              </a:buClr>
              <a:buSzPct val="90000"/>
              <a:buFont typeface="Wingdings 3" pitchFamily="18" charset="2"/>
              <a:buChar char=""/>
            </a:pPr>
            <a:endParaRPr lang="en-US" sz="1670" dirty="0"/>
          </a:p>
        </p:txBody>
      </p:sp>
      <p:sp>
        <p:nvSpPr>
          <p:cNvPr id="8" name="Title 1"/>
          <p:cNvSpPr>
            <a:spLocks noGrp="1"/>
          </p:cNvSpPr>
          <p:nvPr>
            <p:ph type="title"/>
          </p:nvPr>
        </p:nvSpPr>
        <p:spPr>
          <a:xfrm>
            <a:off x="35496" y="44624"/>
            <a:ext cx="8856984" cy="576064"/>
          </a:xfrm>
        </p:spPr>
        <p:txBody>
          <a:bodyPr>
            <a:noAutofit/>
          </a:bodyPr>
          <a:lstStyle/>
          <a:p>
            <a:r>
              <a:rPr lang="en-US" sz="3200" dirty="0" smtClean="0"/>
              <a:t>4.3 - </a:t>
            </a:r>
            <a:r>
              <a:rPr lang="en-US" sz="3200" dirty="0"/>
              <a:t>UK and </a:t>
            </a:r>
            <a:r>
              <a:rPr lang="en-US" sz="3200" dirty="0" smtClean="0"/>
              <a:t>Global Accessibility Legislation - RRA</a:t>
            </a:r>
            <a:endParaRPr lang="en-US" sz="3200" b="0" dirty="0"/>
          </a:p>
        </p:txBody>
      </p:sp>
    </p:spTree>
    <p:extLst>
      <p:ext uri="{BB962C8B-B14F-4D97-AF65-F5344CB8AC3E}">
        <p14:creationId xmlns:p14="http://schemas.microsoft.com/office/powerpoint/2010/main" val="423330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0163" lvl="1" indent="0">
              <a:spcAft>
                <a:spcPts val="0"/>
              </a:spcAft>
              <a:buClr>
                <a:srgbClr val="00B050"/>
              </a:buClr>
              <a:buSzPct val="90000"/>
              <a:buNone/>
            </a:pPr>
            <a:r>
              <a:rPr lang="en-US" sz="1560" b="1" dirty="0" smtClean="0"/>
              <a:t>The Disability Discrimination Act</a:t>
            </a:r>
          </a:p>
          <a:p>
            <a:pPr marL="258763" lvl="1">
              <a:spcAft>
                <a:spcPts val="0"/>
              </a:spcAft>
              <a:buClr>
                <a:srgbClr val="00B050"/>
              </a:buClr>
              <a:buSzPct val="90000"/>
              <a:buFont typeface="Wingdings 3" pitchFamily="18" charset="2"/>
              <a:buChar char=""/>
            </a:pPr>
            <a:r>
              <a:rPr lang="en-US" sz="1560" dirty="0" smtClean="0"/>
              <a:t>This </a:t>
            </a:r>
            <a:r>
              <a:rPr lang="en-US" sz="1560" dirty="0"/>
              <a:t>is an Act </a:t>
            </a:r>
            <a:r>
              <a:rPr lang="en-US" sz="1560" dirty="0" smtClean="0"/>
              <a:t>which </a:t>
            </a:r>
            <a:r>
              <a:rPr lang="en-US" sz="1560" dirty="0"/>
              <a:t>has now been repealed and replaced by the Equality Act </a:t>
            </a:r>
            <a:r>
              <a:rPr lang="en-US" sz="1560" dirty="0" smtClean="0"/>
              <a:t>2010. </a:t>
            </a:r>
            <a:r>
              <a:rPr lang="en-US" sz="1560" dirty="0"/>
              <a:t>Formerly, it made it unlawful to discriminate against people in respect of their disabilities in relation to employment, the provision of goods and services, education and transport.</a:t>
            </a:r>
          </a:p>
          <a:p>
            <a:pPr marL="258763" lvl="1">
              <a:spcAft>
                <a:spcPts val="0"/>
              </a:spcAft>
              <a:buClr>
                <a:srgbClr val="00B050"/>
              </a:buClr>
              <a:buSzPct val="90000"/>
              <a:buFont typeface="Wingdings 3" pitchFamily="18" charset="2"/>
              <a:buChar char=""/>
            </a:pPr>
            <a:r>
              <a:rPr lang="en-US" sz="1560" dirty="0" smtClean="0"/>
              <a:t>The </a:t>
            </a:r>
            <a:r>
              <a:rPr lang="en-US" sz="1560" dirty="0"/>
              <a:t>DDA is a civil rights law. Other countries use constitutional, social rights or criminal law to make similar provisions. The Equality and Human Rights Commission combats discrimination. Equivalent legislation exists in Northern Ireland, which is enforced by the Northern Ireland Equality Commission.</a:t>
            </a:r>
          </a:p>
          <a:p>
            <a:pPr marL="258763" lvl="1">
              <a:spcAft>
                <a:spcPts val="0"/>
              </a:spcAft>
              <a:buClr>
                <a:srgbClr val="00B050"/>
              </a:buClr>
              <a:buSzPct val="90000"/>
              <a:buFont typeface="Wingdings 3" pitchFamily="18" charset="2"/>
              <a:buChar char=""/>
            </a:pPr>
            <a:r>
              <a:rPr lang="en-US" sz="1560" dirty="0" smtClean="0"/>
              <a:t>It </a:t>
            </a:r>
            <a:r>
              <a:rPr lang="en-US" sz="1560" dirty="0"/>
              <a:t>is still permissible for employers to have reasonable medical criteria for employment, and to expect adequate performance from all employees once any reasonable adjustments have been </a:t>
            </a:r>
            <a:r>
              <a:rPr lang="en-US" sz="1560" dirty="0" smtClean="0"/>
              <a:t>made.</a:t>
            </a:r>
          </a:p>
          <a:p>
            <a:pPr marL="258763" lvl="1">
              <a:spcAft>
                <a:spcPts val="0"/>
              </a:spcAft>
              <a:buClr>
                <a:srgbClr val="00B050"/>
              </a:buClr>
              <a:buSzPct val="90000"/>
              <a:buFont typeface="Wingdings 3" pitchFamily="18" charset="2"/>
              <a:buChar char=""/>
            </a:pPr>
            <a:r>
              <a:rPr lang="en-US" sz="1560" dirty="0" smtClean="0"/>
              <a:t>In </a:t>
            </a:r>
            <a:r>
              <a:rPr lang="en-US" sz="1560" dirty="0"/>
              <a:t>addition to imposing obligations on employers, the Act placed duties on service providers and required "reasonable adjustments" to be made when providing access to goods, facilities, services and </a:t>
            </a:r>
            <a:r>
              <a:rPr lang="en-US" sz="1560" dirty="0" smtClean="0"/>
              <a:t>premises, including:</a:t>
            </a:r>
            <a:endParaRPr lang="en-US" sz="1560" dirty="0"/>
          </a:p>
          <a:p>
            <a:pPr marL="520700" lvl="1" indent="-285750">
              <a:spcAft>
                <a:spcPts val="0"/>
              </a:spcAft>
              <a:buClr>
                <a:srgbClr val="00B050"/>
              </a:buClr>
              <a:buSzPct val="90000"/>
              <a:buFont typeface="Arial" panose="020B0604020202020204" pitchFamily="34" charset="0"/>
              <a:buChar char="•"/>
            </a:pPr>
            <a:r>
              <a:rPr lang="en-US" sz="1560" dirty="0"/>
              <a:t>Since 2 December 1994 – It has been unlawful for service providers to treat disabled people less </a:t>
            </a:r>
            <a:r>
              <a:rPr lang="en-US" sz="1560" dirty="0" err="1"/>
              <a:t>favourably</a:t>
            </a:r>
            <a:r>
              <a:rPr lang="en-US" sz="1560" dirty="0"/>
              <a:t> for a reason related to their disability;</a:t>
            </a:r>
          </a:p>
          <a:p>
            <a:pPr marL="520700" lvl="1" indent="-285750">
              <a:spcAft>
                <a:spcPts val="0"/>
              </a:spcAft>
              <a:buClr>
                <a:srgbClr val="00B050"/>
              </a:buClr>
              <a:buSzPct val="90000"/>
              <a:buFont typeface="Arial" panose="020B0604020202020204" pitchFamily="34" charset="0"/>
              <a:buChar char="•"/>
            </a:pPr>
            <a:r>
              <a:rPr lang="en-US" sz="1560" dirty="0"/>
              <a:t>Since 1 October 2002 – Service providers have had to make 'reasonable adjustments' for disabled people, such as providing extra help or making changes to the way they provide their services.</a:t>
            </a:r>
          </a:p>
          <a:p>
            <a:pPr marL="30163" lvl="1" indent="0">
              <a:spcAft>
                <a:spcPts val="0"/>
              </a:spcAft>
              <a:buClr>
                <a:srgbClr val="00B050"/>
              </a:buClr>
              <a:buSzPct val="90000"/>
              <a:buNone/>
            </a:pPr>
            <a:r>
              <a:rPr lang="en-US" sz="1560" b="1" dirty="0" smtClean="0">
                <a:solidFill>
                  <a:srgbClr val="FF0000"/>
                </a:solidFill>
              </a:rPr>
              <a:t>Task 15 </a:t>
            </a:r>
            <a:r>
              <a:rPr lang="en-US" sz="1560" dirty="0">
                <a:solidFill>
                  <a:srgbClr val="FF0000"/>
                </a:solidFill>
              </a:rPr>
              <a:t>– Study the cases below and write an evaluation of the Problem, the case and the solution to the holder of the information each.</a:t>
            </a:r>
          </a:p>
          <a:p>
            <a:pPr marL="457200" lvl="1" indent="-285750">
              <a:spcAft>
                <a:spcPts val="0"/>
              </a:spcAft>
              <a:buClr>
                <a:srgbClr val="00B050"/>
              </a:buClr>
              <a:buSzPct val="90000"/>
              <a:buFont typeface="Arial" panose="020B0604020202020204" pitchFamily="34" charset="0"/>
              <a:buChar char="•"/>
            </a:pPr>
            <a:r>
              <a:rPr lang="en-US" sz="1560" dirty="0" smtClean="0">
                <a:hlinkClick r:id="rId3"/>
              </a:rPr>
              <a:t>Starbucks Dyslexia Case</a:t>
            </a:r>
            <a:endParaRPr lang="en-US" sz="1560" dirty="0"/>
          </a:p>
          <a:p>
            <a:pPr marL="457200" lvl="1" indent="-285750">
              <a:spcAft>
                <a:spcPts val="0"/>
              </a:spcAft>
              <a:buClr>
                <a:srgbClr val="00B050"/>
              </a:buClr>
              <a:buSzPct val="90000"/>
              <a:buFont typeface="Arial" panose="020B0604020202020204" pitchFamily="34" charset="0"/>
              <a:buChar char="•"/>
            </a:pPr>
            <a:r>
              <a:rPr lang="en-US" sz="1560" dirty="0" smtClean="0">
                <a:hlinkClick r:id="rId4"/>
              </a:rPr>
              <a:t>Scottish Nurse Case</a:t>
            </a:r>
            <a:endParaRPr lang="en-US" sz="1560" dirty="0"/>
          </a:p>
        </p:txBody>
      </p:sp>
      <p:sp>
        <p:nvSpPr>
          <p:cNvPr id="8" name="Title 1"/>
          <p:cNvSpPr>
            <a:spLocks noGrp="1"/>
          </p:cNvSpPr>
          <p:nvPr>
            <p:ph type="title"/>
          </p:nvPr>
        </p:nvSpPr>
        <p:spPr>
          <a:xfrm>
            <a:off x="35496" y="44624"/>
            <a:ext cx="8856984" cy="576064"/>
          </a:xfrm>
        </p:spPr>
        <p:txBody>
          <a:bodyPr>
            <a:noAutofit/>
          </a:bodyPr>
          <a:lstStyle/>
          <a:p>
            <a:r>
              <a:rPr lang="en-US" sz="3200" dirty="0" smtClean="0"/>
              <a:t>4.3 - </a:t>
            </a:r>
            <a:r>
              <a:rPr lang="en-US" sz="3200" dirty="0"/>
              <a:t>UK and </a:t>
            </a:r>
            <a:r>
              <a:rPr lang="en-US" sz="3200" dirty="0" smtClean="0"/>
              <a:t>Global Accessibility Legislation - DDA</a:t>
            </a:r>
            <a:endParaRPr lang="en-US" sz="3200" b="0" dirty="0"/>
          </a:p>
        </p:txBody>
      </p:sp>
    </p:spTree>
    <p:extLst>
      <p:ext uri="{BB962C8B-B14F-4D97-AF65-F5344CB8AC3E}">
        <p14:creationId xmlns:p14="http://schemas.microsoft.com/office/powerpoint/2010/main" val="356303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6696744" cy="5400675"/>
          </a:xfrm>
        </p:spPr>
        <p:txBody>
          <a:bodyPr>
            <a:noAutofit/>
          </a:bodyPr>
          <a:lstStyle/>
          <a:p>
            <a:pPr marL="30163" lvl="1" indent="0">
              <a:spcAft>
                <a:spcPts val="0"/>
              </a:spcAft>
              <a:buClr>
                <a:srgbClr val="00B050"/>
              </a:buClr>
              <a:buSzPct val="90000"/>
              <a:buNone/>
            </a:pPr>
            <a:r>
              <a:rPr lang="en-US" sz="1800" b="1" dirty="0"/>
              <a:t>Disabled access to websites under UK law</a:t>
            </a:r>
          </a:p>
          <a:p>
            <a:pPr marL="258763" lvl="1">
              <a:spcAft>
                <a:spcPts val="0"/>
              </a:spcAft>
              <a:buClr>
                <a:srgbClr val="00B050"/>
              </a:buClr>
              <a:buSzPct val="90000"/>
              <a:buFont typeface="Wingdings 3" pitchFamily="18" charset="2"/>
              <a:buChar char=""/>
            </a:pPr>
            <a:r>
              <a:rPr lang="en-US" sz="1800" dirty="0"/>
              <a:t>If your business has a website, it should be accessible to disabled users. There are ethical and commercial justifications for this, but there is also a legal reason: if your website does not meet certain design standards, then you could be sued for discrimination.</a:t>
            </a:r>
          </a:p>
          <a:p>
            <a:pPr marL="258763" lvl="1">
              <a:spcAft>
                <a:spcPts val="0"/>
              </a:spcAft>
              <a:buClr>
                <a:srgbClr val="00B050"/>
              </a:buClr>
              <a:buSzPct val="90000"/>
              <a:buFont typeface="Wingdings 3" pitchFamily="18" charset="2"/>
              <a:buChar char=""/>
            </a:pPr>
            <a:r>
              <a:rPr lang="en-US" sz="1800" dirty="0"/>
              <a:t>To date, few companies have faced such legal action. In two cases, actions were initiated by the Royal National Institute for the Blind (RNIB), and both settled without being heard by a court. The RNIB decided against naming the two companies. It has long been anticipated that a higher-profile test case will be launched against a non-compliant website. Clearly, this is a battle which any business will want to avoid.</a:t>
            </a:r>
          </a:p>
          <a:p>
            <a:pPr marL="258763" lvl="1">
              <a:spcAft>
                <a:spcPts val="0"/>
              </a:spcAft>
              <a:buClr>
                <a:srgbClr val="00B050"/>
              </a:buClr>
              <a:buSzPct val="90000"/>
              <a:buFont typeface="Wingdings 3" pitchFamily="18" charset="2"/>
              <a:buChar char=""/>
            </a:pPr>
            <a:r>
              <a:rPr lang="en-US" sz="1800" dirty="0"/>
              <a:t>There has been one case on the accessibility of electronic services that resulted in an employment tribunal finding of discrimination. That case, decided in October 2006, involved the accessibility of a computer-based </a:t>
            </a:r>
            <a:endParaRPr lang="en-US" sz="1800" dirty="0" smtClean="0"/>
          </a:p>
          <a:p>
            <a:pPr marL="30163" lvl="1" indent="0">
              <a:spcAft>
                <a:spcPts val="0"/>
              </a:spcAft>
              <a:buClr>
                <a:srgbClr val="00B050"/>
              </a:buClr>
              <a:buSzPct val="90000"/>
              <a:buNone/>
            </a:pPr>
            <a:r>
              <a:rPr lang="en-US" sz="1800" b="1" dirty="0" smtClean="0">
                <a:solidFill>
                  <a:srgbClr val="FF0000"/>
                </a:solidFill>
              </a:rPr>
              <a:t>Task 16 </a:t>
            </a:r>
            <a:r>
              <a:rPr lang="en-US" sz="1800" dirty="0" smtClean="0">
                <a:solidFill>
                  <a:srgbClr val="FF0000"/>
                </a:solidFill>
              </a:rPr>
              <a:t>– Based on </a:t>
            </a:r>
            <a:r>
              <a:rPr lang="en-US" sz="1800" dirty="0" smtClean="0">
                <a:solidFill>
                  <a:srgbClr val="FF0000"/>
                </a:solidFill>
                <a:hlinkClick r:id="rId3" action="ppaction://hlinkpres?slideindex=1&amp;slidetitle="/>
              </a:rPr>
              <a:t>Slides 45-49 </a:t>
            </a:r>
            <a:r>
              <a:rPr lang="en-US" sz="1800" dirty="0" smtClean="0">
                <a:solidFill>
                  <a:srgbClr val="FF0000"/>
                </a:solidFill>
              </a:rPr>
              <a:t>of LO1 and </a:t>
            </a:r>
            <a:r>
              <a:rPr lang="en-US" sz="1800" dirty="0" smtClean="0">
                <a:solidFill>
                  <a:srgbClr val="FF0000"/>
                </a:solidFill>
                <a:hlinkClick r:id="rId4"/>
              </a:rPr>
              <a:t>Outlaw.com</a:t>
            </a:r>
            <a:r>
              <a:rPr lang="en-US" sz="1800" dirty="0" smtClean="0">
                <a:solidFill>
                  <a:srgbClr val="FF0000"/>
                </a:solidFill>
              </a:rPr>
              <a:t>, define the legal and moral implications of the school website and show evidence of how the site has been or could be adapted to provide an ethical solution.</a:t>
            </a:r>
          </a:p>
        </p:txBody>
      </p:sp>
      <p:sp>
        <p:nvSpPr>
          <p:cNvPr id="8" name="Title 1"/>
          <p:cNvSpPr>
            <a:spLocks noGrp="1"/>
          </p:cNvSpPr>
          <p:nvPr>
            <p:ph type="title"/>
          </p:nvPr>
        </p:nvSpPr>
        <p:spPr>
          <a:xfrm>
            <a:off x="35496" y="44624"/>
            <a:ext cx="8856984" cy="576064"/>
          </a:xfrm>
        </p:spPr>
        <p:txBody>
          <a:bodyPr>
            <a:noAutofit/>
          </a:bodyPr>
          <a:lstStyle/>
          <a:p>
            <a:r>
              <a:rPr lang="en-US" sz="3200" dirty="0" smtClean="0"/>
              <a:t>4.3 - </a:t>
            </a:r>
            <a:r>
              <a:rPr lang="en-US" sz="3200" dirty="0"/>
              <a:t>UK and </a:t>
            </a:r>
            <a:r>
              <a:rPr lang="en-US" sz="3200" dirty="0" smtClean="0"/>
              <a:t>Global Accessibility Legislation - DDA</a:t>
            </a:r>
            <a:endParaRPr lang="en-US" sz="3200" b="0" dirty="0"/>
          </a:p>
        </p:txBody>
      </p:sp>
      <p:pic>
        <p:nvPicPr>
          <p:cNvPr id="3" name="Picture 2"/>
          <p:cNvPicPr>
            <a:picLocks noChangeAspect="1"/>
          </p:cNvPicPr>
          <p:nvPr/>
        </p:nvPicPr>
        <p:blipFill rotWithShape="1">
          <a:blip r:embed="rId5"/>
          <a:srcRect l="74905" t="11610" r="1298" b="71656"/>
          <a:stretch/>
        </p:blipFill>
        <p:spPr>
          <a:xfrm>
            <a:off x="7043848" y="1124744"/>
            <a:ext cx="1776624" cy="702386"/>
          </a:xfrm>
          <a:prstGeom prst="rect">
            <a:avLst/>
          </a:prstGeom>
        </p:spPr>
      </p:pic>
      <p:pic>
        <p:nvPicPr>
          <p:cNvPr id="4" name="Picture 3"/>
          <p:cNvPicPr>
            <a:picLocks noChangeAspect="1"/>
          </p:cNvPicPr>
          <p:nvPr/>
        </p:nvPicPr>
        <p:blipFill rotWithShape="1">
          <a:blip r:embed="rId6"/>
          <a:srcRect t="42125" r="81545" b="24407"/>
          <a:stretch/>
        </p:blipFill>
        <p:spPr>
          <a:xfrm>
            <a:off x="7043848" y="1925386"/>
            <a:ext cx="1776624" cy="1811513"/>
          </a:xfrm>
          <a:prstGeom prst="rect">
            <a:avLst/>
          </a:prstGeom>
        </p:spPr>
      </p:pic>
      <p:pic>
        <p:nvPicPr>
          <p:cNvPr id="5" name="Picture 4"/>
          <p:cNvPicPr>
            <a:picLocks noChangeAspect="1"/>
          </p:cNvPicPr>
          <p:nvPr/>
        </p:nvPicPr>
        <p:blipFill rotWithShape="1">
          <a:blip r:embed="rId7"/>
          <a:srcRect l="42806" t="45078" r="27862" b="45079"/>
          <a:stretch/>
        </p:blipFill>
        <p:spPr>
          <a:xfrm>
            <a:off x="7043848" y="3835155"/>
            <a:ext cx="1760476" cy="332165"/>
          </a:xfrm>
          <a:prstGeom prst="rect">
            <a:avLst/>
          </a:prstGeom>
        </p:spPr>
      </p:pic>
      <p:pic>
        <p:nvPicPr>
          <p:cNvPr id="6" name="Picture 5"/>
          <p:cNvPicPr>
            <a:picLocks noChangeAspect="1"/>
          </p:cNvPicPr>
          <p:nvPr/>
        </p:nvPicPr>
        <p:blipFill rotWithShape="1">
          <a:blip r:embed="rId7"/>
          <a:srcRect l="53874" t="83468" r="33397" b="6688"/>
          <a:stretch/>
        </p:blipFill>
        <p:spPr>
          <a:xfrm>
            <a:off x="7043848" y="4265576"/>
            <a:ext cx="1740136" cy="756580"/>
          </a:xfrm>
          <a:prstGeom prst="rect">
            <a:avLst/>
          </a:prstGeom>
        </p:spPr>
      </p:pic>
      <p:pic>
        <p:nvPicPr>
          <p:cNvPr id="7" name="Picture 6"/>
          <p:cNvPicPr>
            <a:picLocks noChangeAspect="1"/>
          </p:cNvPicPr>
          <p:nvPr/>
        </p:nvPicPr>
        <p:blipFill rotWithShape="1">
          <a:blip r:embed="rId8"/>
          <a:srcRect l="88187" t="10625" b="70672"/>
          <a:stretch/>
        </p:blipFill>
        <p:spPr>
          <a:xfrm>
            <a:off x="7043849" y="5120411"/>
            <a:ext cx="1740136" cy="1548949"/>
          </a:xfrm>
          <a:prstGeom prst="rect">
            <a:avLst/>
          </a:prstGeom>
        </p:spPr>
      </p:pic>
    </p:spTree>
    <p:extLst>
      <p:ext uri="{BB962C8B-B14F-4D97-AF65-F5344CB8AC3E}">
        <p14:creationId xmlns:p14="http://schemas.microsoft.com/office/powerpoint/2010/main" val="2708319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6696744" cy="5400675"/>
          </a:xfrm>
        </p:spPr>
        <p:txBody>
          <a:bodyPr>
            <a:noAutofit/>
          </a:bodyPr>
          <a:lstStyle/>
          <a:p>
            <a:pPr marL="315913" lvl="1" indent="-285750">
              <a:spcAft>
                <a:spcPts val="0"/>
              </a:spcAft>
              <a:buClr>
                <a:srgbClr val="00B050"/>
              </a:buClr>
              <a:buSzPct val="90000"/>
              <a:buFont typeface="Wingdings 3" panose="05040102010807070707" pitchFamily="18" charset="2"/>
              <a:buChar char=""/>
            </a:pPr>
            <a:r>
              <a:rPr lang="en-US" sz="1750" dirty="0" smtClean="0"/>
              <a:t>United </a:t>
            </a:r>
            <a:r>
              <a:rPr lang="en-US" sz="1750" dirty="0"/>
              <a:t>Nations Convention on the Rights of Persons with </a:t>
            </a:r>
            <a:r>
              <a:rPr lang="en-US" sz="1750" dirty="0" smtClean="0"/>
              <a:t>Disabilities </a:t>
            </a:r>
            <a:r>
              <a:rPr lang="en-US" sz="1750" dirty="0"/>
              <a:t>is an international human rights treaty </a:t>
            </a:r>
            <a:r>
              <a:rPr lang="en-US" sz="1750" dirty="0" smtClean="0"/>
              <a:t>intended </a:t>
            </a:r>
            <a:r>
              <a:rPr lang="en-US" sz="1750" dirty="0"/>
              <a:t>to protect the rights and dignity of persons with </a:t>
            </a:r>
            <a:r>
              <a:rPr lang="en-US" sz="1750" dirty="0" smtClean="0"/>
              <a:t>disabilities.</a:t>
            </a:r>
          </a:p>
          <a:p>
            <a:pPr marL="315913" lvl="1" indent="-285750">
              <a:spcAft>
                <a:spcPts val="0"/>
              </a:spcAft>
              <a:buClr>
                <a:srgbClr val="00B050"/>
              </a:buClr>
              <a:buSzPct val="90000"/>
              <a:buFont typeface="Wingdings 3" panose="05040102010807070707" pitchFamily="18" charset="2"/>
              <a:buChar char=""/>
            </a:pPr>
            <a:r>
              <a:rPr lang="en-US" sz="1750" dirty="0" smtClean="0"/>
              <a:t>Parties </a:t>
            </a:r>
            <a:r>
              <a:rPr lang="en-US" sz="1750" dirty="0"/>
              <a:t>to the Convention are required to promote, protect, and ensure the full enjoyment of human rights by persons with disabilities and ensure that they enjoy full equality under the law. </a:t>
            </a:r>
            <a:endParaRPr lang="en-US" sz="1750" dirty="0" smtClean="0"/>
          </a:p>
          <a:p>
            <a:pPr marL="315913" lvl="1" indent="-285750">
              <a:spcAft>
                <a:spcPts val="0"/>
              </a:spcAft>
              <a:buClr>
                <a:srgbClr val="00B050"/>
              </a:buClr>
              <a:buSzPct val="90000"/>
              <a:buFont typeface="Wingdings 3" panose="05040102010807070707" pitchFamily="18" charset="2"/>
              <a:buChar char=""/>
            </a:pPr>
            <a:r>
              <a:rPr lang="en-US" sz="1750" dirty="0" smtClean="0"/>
              <a:t>The </a:t>
            </a:r>
            <a:r>
              <a:rPr lang="en-US" sz="1750" dirty="0"/>
              <a:t>Convention has served as the major catalyst in the global movement from viewing persons with disabilities as objects of charity, medical treatment and social protection towards viewing them as full and equal members of society, with human rights</a:t>
            </a:r>
            <a:r>
              <a:rPr lang="en-US" sz="1750" dirty="0" smtClean="0"/>
              <a:t>.</a:t>
            </a:r>
            <a:endParaRPr lang="en-US" sz="1750" b="1" dirty="0" smtClean="0"/>
          </a:p>
          <a:p>
            <a:pPr marL="30163" lvl="1" indent="0">
              <a:spcAft>
                <a:spcPts val="0"/>
              </a:spcAft>
              <a:buClr>
                <a:srgbClr val="00B050"/>
              </a:buClr>
              <a:buSzPct val="90000"/>
              <a:buNone/>
            </a:pPr>
            <a:r>
              <a:rPr lang="en-US" sz="1750" b="1" dirty="0" smtClean="0">
                <a:solidFill>
                  <a:srgbClr val="FF0000"/>
                </a:solidFill>
              </a:rPr>
              <a:t>Task 17 </a:t>
            </a:r>
            <a:r>
              <a:rPr lang="en-US" sz="1750" dirty="0" smtClean="0">
                <a:solidFill>
                  <a:srgbClr val="FF0000"/>
                </a:solidFill>
              </a:rPr>
              <a:t>– In order to comply </a:t>
            </a:r>
            <a:r>
              <a:rPr lang="en-US" sz="1750" dirty="0">
                <a:solidFill>
                  <a:srgbClr val="FF0000"/>
                </a:solidFill>
              </a:rPr>
              <a:t>with the United Nations Convention on the Rights of Persons with Disabilities (UNCRPD</a:t>
            </a:r>
            <a:r>
              <a:rPr lang="en-US" sz="1750" dirty="0" smtClean="0">
                <a:solidFill>
                  <a:srgbClr val="FF0000"/>
                </a:solidFill>
              </a:rPr>
              <a:t>), research and </a:t>
            </a:r>
            <a:r>
              <a:rPr lang="en-US" sz="1750" dirty="0">
                <a:solidFill>
                  <a:srgbClr val="FF0000"/>
                </a:solidFill>
              </a:rPr>
              <a:t>find evidence to support this statement: “</a:t>
            </a:r>
            <a:r>
              <a:rPr lang="en-US" sz="1750" dirty="0" smtClean="0">
                <a:solidFill>
                  <a:srgbClr val="FF0000"/>
                </a:solidFill>
              </a:rPr>
              <a:t>Under the </a:t>
            </a:r>
            <a:r>
              <a:rPr lang="en-US" sz="1750" dirty="0">
                <a:solidFill>
                  <a:srgbClr val="FF0000"/>
                </a:solidFill>
              </a:rPr>
              <a:t>UNCRPD, access to information, communications and services, including the internet, is a </a:t>
            </a:r>
            <a:r>
              <a:rPr lang="en-US" sz="1750" dirty="0" smtClean="0">
                <a:solidFill>
                  <a:srgbClr val="FF0000"/>
                </a:solidFill>
              </a:rPr>
              <a:t>human right</a:t>
            </a:r>
            <a:r>
              <a:rPr lang="en-US" sz="1750" dirty="0">
                <a:solidFill>
                  <a:srgbClr val="FF0000"/>
                </a:solidFill>
              </a:rPr>
              <a:t>.”</a:t>
            </a:r>
          </a:p>
          <a:p>
            <a:pPr marL="258763" lvl="1">
              <a:spcAft>
                <a:spcPts val="0"/>
              </a:spcAft>
              <a:buClr>
                <a:srgbClr val="00B050"/>
              </a:buClr>
              <a:buSzPct val="90000"/>
              <a:buFont typeface="Wingdings 3" pitchFamily="18" charset="2"/>
              <a:buChar char=""/>
            </a:pPr>
            <a:r>
              <a:rPr lang="en-US" sz="1750" dirty="0" smtClean="0"/>
              <a:t>To do this you will need to look at the following links:</a:t>
            </a:r>
          </a:p>
          <a:p>
            <a:pPr marL="258763" lvl="1">
              <a:spcAft>
                <a:spcPts val="0"/>
              </a:spcAft>
              <a:buClr>
                <a:srgbClr val="00B050"/>
              </a:buClr>
              <a:buSzPct val="90000"/>
              <a:buFont typeface="Wingdings 3" pitchFamily="18" charset="2"/>
              <a:buChar char=""/>
            </a:pPr>
            <a:r>
              <a:rPr lang="en-US" sz="1750" dirty="0" smtClean="0"/>
              <a:t>World </a:t>
            </a:r>
            <a:r>
              <a:rPr lang="en-US" sz="1750" dirty="0"/>
              <a:t>Federation of the Deaf – UN Convention on the Rights of Persons with Disabilities:</a:t>
            </a:r>
          </a:p>
          <a:p>
            <a:pPr marL="258763" lvl="1">
              <a:spcAft>
                <a:spcPts val="0"/>
              </a:spcAft>
              <a:buClr>
                <a:srgbClr val="00B050"/>
              </a:buClr>
              <a:buSzPct val="90000"/>
              <a:buFont typeface="Wingdings 3" pitchFamily="18" charset="2"/>
              <a:buChar char=""/>
            </a:pPr>
            <a:r>
              <a:rPr lang="en-US" sz="1750" dirty="0">
                <a:hlinkClick r:id="rId3"/>
              </a:rPr>
              <a:t>http://</a:t>
            </a:r>
            <a:r>
              <a:rPr lang="en-US" sz="1750" dirty="0" smtClean="0">
                <a:hlinkClick r:id="rId3"/>
              </a:rPr>
              <a:t>wfdeaf.org/human-rights/crpd/article-9-accessibility</a:t>
            </a:r>
            <a:r>
              <a:rPr lang="en-US" sz="1750" dirty="0" smtClean="0"/>
              <a:t> </a:t>
            </a:r>
            <a:endParaRPr lang="en-US" sz="1750" dirty="0"/>
          </a:p>
          <a:p>
            <a:pPr marL="258763" lvl="1">
              <a:spcAft>
                <a:spcPts val="0"/>
              </a:spcAft>
              <a:buClr>
                <a:srgbClr val="00B050"/>
              </a:buClr>
              <a:buSzPct val="90000"/>
              <a:buFont typeface="Wingdings 3" pitchFamily="18" charset="2"/>
              <a:buChar char=""/>
            </a:pPr>
            <a:r>
              <a:rPr lang="en-US" sz="1750" dirty="0">
                <a:hlinkClick r:id="rId4"/>
              </a:rPr>
              <a:t>http://</a:t>
            </a:r>
            <a:r>
              <a:rPr lang="en-US" sz="1750" dirty="0" smtClean="0">
                <a:hlinkClick r:id="rId4"/>
              </a:rPr>
              <a:t>wfdeaf.org/human-rights/crpd/article-21-freedom-of-expression-and-opinion-and-access-toinformation</a:t>
            </a:r>
            <a:r>
              <a:rPr lang="en-US" sz="1750" dirty="0" smtClean="0"/>
              <a:t> </a:t>
            </a:r>
            <a:endParaRPr lang="en-US" sz="1750" dirty="0" smtClean="0">
              <a:solidFill>
                <a:srgbClr val="FF0000"/>
              </a:solidFill>
            </a:endParaRPr>
          </a:p>
        </p:txBody>
      </p:sp>
      <p:sp>
        <p:nvSpPr>
          <p:cNvPr id="8" name="Title 1"/>
          <p:cNvSpPr>
            <a:spLocks noGrp="1"/>
          </p:cNvSpPr>
          <p:nvPr>
            <p:ph type="title"/>
          </p:nvPr>
        </p:nvSpPr>
        <p:spPr>
          <a:xfrm>
            <a:off x="35496" y="44624"/>
            <a:ext cx="8856984" cy="576064"/>
          </a:xfrm>
        </p:spPr>
        <p:txBody>
          <a:bodyPr>
            <a:noAutofit/>
          </a:bodyPr>
          <a:lstStyle/>
          <a:p>
            <a:r>
              <a:rPr lang="en-US" sz="3100" dirty="0" smtClean="0"/>
              <a:t>4.3 - </a:t>
            </a:r>
            <a:r>
              <a:rPr lang="en-US" sz="3100" dirty="0"/>
              <a:t>UK and </a:t>
            </a:r>
            <a:r>
              <a:rPr lang="en-US" sz="3100" dirty="0" smtClean="0"/>
              <a:t>Global Accessibility Legislation - UNCRP</a:t>
            </a:r>
            <a:endParaRPr lang="en-US" sz="3100" b="0" dirty="0"/>
          </a:p>
        </p:txBody>
      </p:sp>
      <p:pic>
        <p:nvPicPr>
          <p:cNvPr id="3" name="Picture 2"/>
          <p:cNvPicPr>
            <a:picLocks noChangeAspect="1"/>
          </p:cNvPicPr>
          <p:nvPr/>
        </p:nvPicPr>
        <p:blipFill rotWithShape="1">
          <a:blip r:embed="rId5"/>
          <a:srcRect l="74905" t="11610" r="1298" b="71656"/>
          <a:stretch/>
        </p:blipFill>
        <p:spPr>
          <a:xfrm>
            <a:off x="7043848" y="1124744"/>
            <a:ext cx="1776624" cy="702386"/>
          </a:xfrm>
          <a:prstGeom prst="rect">
            <a:avLst/>
          </a:prstGeom>
        </p:spPr>
      </p:pic>
      <p:pic>
        <p:nvPicPr>
          <p:cNvPr id="4" name="Picture 3"/>
          <p:cNvPicPr>
            <a:picLocks noChangeAspect="1"/>
          </p:cNvPicPr>
          <p:nvPr/>
        </p:nvPicPr>
        <p:blipFill rotWithShape="1">
          <a:blip r:embed="rId6"/>
          <a:srcRect t="42125" r="81545" b="24407"/>
          <a:stretch/>
        </p:blipFill>
        <p:spPr>
          <a:xfrm>
            <a:off x="7043848" y="1925386"/>
            <a:ext cx="1776624" cy="1811513"/>
          </a:xfrm>
          <a:prstGeom prst="rect">
            <a:avLst/>
          </a:prstGeom>
        </p:spPr>
      </p:pic>
      <p:pic>
        <p:nvPicPr>
          <p:cNvPr id="5" name="Picture 4"/>
          <p:cNvPicPr>
            <a:picLocks noChangeAspect="1"/>
          </p:cNvPicPr>
          <p:nvPr/>
        </p:nvPicPr>
        <p:blipFill rotWithShape="1">
          <a:blip r:embed="rId7"/>
          <a:srcRect l="42806" t="45078" r="27862" b="45079"/>
          <a:stretch/>
        </p:blipFill>
        <p:spPr>
          <a:xfrm>
            <a:off x="7043848" y="3835155"/>
            <a:ext cx="1760476" cy="332165"/>
          </a:xfrm>
          <a:prstGeom prst="rect">
            <a:avLst/>
          </a:prstGeom>
        </p:spPr>
      </p:pic>
      <p:pic>
        <p:nvPicPr>
          <p:cNvPr id="6" name="Picture 5"/>
          <p:cNvPicPr>
            <a:picLocks noChangeAspect="1"/>
          </p:cNvPicPr>
          <p:nvPr/>
        </p:nvPicPr>
        <p:blipFill rotWithShape="1">
          <a:blip r:embed="rId7"/>
          <a:srcRect l="53874" t="83468" r="33397" b="6688"/>
          <a:stretch/>
        </p:blipFill>
        <p:spPr>
          <a:xfrm>
            <a:off x="7043848" y="4265576"/>
            <a:ext cx="1740136" cy="756580"/>
          </a:xfrm>
          <a:prstGeom prst="rect">
            <a:avLst/>
          </a:prstGeom>
        </p:spPr>
      </p:pic>
      <p:pic>
        <p:nvPicPr>
          <p:cNvPr id="7" name="Picture 6"/>
          <p:cNvPicPr>
            <a:picLocks noChangeAspect="1"/>
          </p:cNvPicPr>
          <p:nvPr/>
        </p:nvPicPr>
        <p:blipFill rotWithShape="1">
          <a:blip r:embed="rId8"/>
          <a:srcRect l="88187" t="10625" b="70672"/>
          <a:stretch/>
        </p:blipFill>
        <p:spPr>
          <a:xfrm>
            <a:off x="7043849" y="5120411"/>
            <a:ext cx="1740136" cy="1548949"/>
          </a:xfrm>
          <a:prstGeom prst="rect">
            <a:avLst/>
          </a:prstGeom>
        </p:spPr>
      </p:pic>
    </p:spTree>
    <p:extLst>
      <p:ext uri="{BB962C8B-B14F-4D97-AF65-F5344CB8AC3E}">
        <p14:creationId xmlns:p14="http://schemas.microsoft.com/office/powerpoint/2010/main" val="97114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15913" lvl="1" indent="-285750">
              <a:spcAft>
                <a:spcPts val="0"/>
              </a:spcAft>
              <a:buClr>
                <a:srgbClr val="00B050"/>
              </a:buClr>
              <a:buSzPct val="90000"/>
              <a:buFont typeface="Wingdings 3" panose="05040102010807070707" pitchFamily="18" charset="2"/>
              <a:buChar char=""/>
            </a:pPr>
            <a:r>
              <a:rPr lang="en-US" dirty="0"/>
              <a:t>To introduce this topic, tutors could explain that many other countries have legislation and </a:t>
            </a:r>
            <a:r>
              <a:rPr lang="en-US" dirty="0" smtClean="0"/>
              <a:t>regulation relating </a:t>
            </a:r>
            <a:r>
              <a:rPr lang="en-US" dirty="0"/>
              <a:t>to information security and data protection that is similar to that in the UK. Tutors could </a:t>
            </a:r>
            <a:r>
              <a:rPr lang="en-US" dirty="0" smtClean="0"/>
              <a:t>also highlight </a:t>
            </a:r>
            <a:r>
              <a:rPr lang="en-US" dirty="0"/>
              <a:t>that, just as there is a global divide in terms of access to information, there is also a </a:t>
            </a:r>
            <a:r>
              <a:rPr lang="en-US" dirty="0" smtClean="0"/>
              <a:t>global divide </a:t>
            </a:r>
            <a:r>
              <a:rPr lang="en-US" dirty="0"/>
              <a:t>in terms of legislation and regulation relating to the storage and use of information.</a:t>
            </a:r>
          </a:p>
          <a:p>
            <a:pPr marL="315913" lvl="1" indent="-285750">
              <a:spcAft>
                <a:spcPts val="0"/>
              </a:spcAft>
              <a:buClr>
                <a:srgbClr val="00B050"/>
              </a:buClr>
              <a:buSzPct val="90000"/>
              <a:buFont typeface="Wingdings 3" panose="05040102010807070707" pitchFamily="18" charset="2"/>
              <a:buChar char=""/>
            </a:pPr>
            <a:r>
              <a:rPr lang="en-US" dirty="0"/>
              <a:t>Learners could develop their knowledge and understanding of global information </a:t>
            </a:r>
            <a:r>
              <a:rPr lang="en-US" dirty="0" smtClean="0"/>
              <a:t>protection legislation </a:t>
            </a:r>
            <a:r>
              <a:rPr lang="en-US" dirty="0"/>
              <a:t>and regulation by researching a range of countries around the world. Learners </a:t>
            </a:r>
            <a:r>
              <a:rPr lang="en-US" dirty="0" smtClean="0"/>
              <a:t>could record </a:t>
            </a:r>
            <a:r>
              <a:rPr lang="en-US" dirty="0"/>
              <a:t>their findings in a table that could be shared with the larger group, so that learners are able </a:t>
            </a:r>
            <a:r>
              <a:rPr lang="en-US" dirty="0" smtClean="0"/>
              <a:t>to compare </a:t>
            </a:r>
            <a:r>
              <a:rPr lang="en-US" dirty="0"/>
              <a:t>and contrast a range of countries.</a:t>
            </a:r>
          </a:p>
          <a:p>
            <a:pPr marL="315913" lvl="1" indent="-285750">
              <a:spcAft>
                <a:spcPts val="0"/>
              </a:spcAft>
              <a:buClr>
                <a:srgbClr val="00B050"/>
              </a:buClr>
              <a:buSzPct val="90000"/>
              <a:buFont typeface="Wingdings 3" panose="05040102010807070707" pitchFamily="18" charset="2"/>
              <a:buChar char=""/>
            </a:pPr>
            <a:r>
              <a:rPr lang="en-US" dirty="0"/>
              <a:t>DLA Piper – Data protection laws of the world: </a:t>
            </a:r>
            <a:r>
              <a:rPr lang="en-US" dirty="0">
                <a:hlinkClick r:id="rId3"/>
              </a:rPr>
              <a:t>http://dlapiperdataprotection.com/#</a:t>
            </a:r>
            <a:r>
              <a:rPr lang="en-US" dirty="0" smtClean="0">
                <a:hlinkClick r:id="rId3"/>
              </a:rPr>
              <a:t>handbook/worldmap-section</a:t>
            </a:r>
            <a:r>
              <a:rPr lang="en-US" dirty="0" smtClean="0"/>
              <a:t> </a:t>
            </a:r>
            <a:endParaRPr lang="en-US" dirty="0" smtClean="0">
              <a:solidFill>
                <a:srgbClr val="FF0000"/>
              </a:solidFill>
            </a:endParaRPr>
          </a:p>
        </p:txBody>
      </p:sp>
      <p:sp>
        <p:nvSpPr>
          <p:cNvPr id="8" name="Title 1"/>
          <p:cNvSpPr>
            <a:spLocks noGrp="1"/>
          </p:cNvSpPr>
          <p:nvPr>
            <p:ph type="title"/>
          </p:nvPr>
        </p:nvSpPr>
        <p:spPr>
          <a:xfrm>
            <a:off x="35496" y="44624"/>
            <a:ext cx="8856984" cy="576064"/>
          </a:xfrm>
        </p:spPr>
        <p:txBody>
          <a:bodyPr>
            <a:noAutofit/>
          </a:bodyPr>
          <a:lstStyle/>
          <a:p>
            <a:r>
              <a:rPr lang="en-US" sz="3100" dirty="0" smtClean="0"/>
              <a:t>4.4 – Global Information and Protection</a:t>
            </a:r>
            <a:endParaRPr lang="en-US" sz="3100" b="0" dirty="0"/>
          </a:p>
        </p:txBody>
      </p:sp>
    </p:spTree>
    <p:extLst>
      <p:ext uri="{BB962C8B-B14F-4D97-AF65-F5344CB8AC3E}">
        <p14:creationId xmlns:p14="http://schemas.microsoft.com/office/powerpoint/2010/main" val="2749627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216554426"/>
              </p:ext>
            </p:extLst>
          </p:nvPr>
        </p:nvGraphicFramePr>
        <p:xfrm>
          <a:off x="323528" y="1091375"/>
          <a:ext cx="8496944" cy="5434630"/>
        </p:xfrm>
        <a:graphic>
          <a:graphicData uri="http://schemas.openxmlformats.org/drawingml/2006/table">
            <a:tbl>
              <a:tblPr firstRow="1" bandRow="1">
                <a:tableStyleId>{5C22544A-7EE6-4342-B048-85BDC9FD1C3A}</a:tableStyleId>
              </a:tblPr>
              <a:tblGrid>
                <a:gridCol w="1224136"/>
                <a:gridCol w="7272808"/>
              </a:tblGrid>
              <a:tr h="207225">
                <a:tc gridSpan="2">
                  <a:txBody>
                    <a:bodyPr/>
                    <a:lstStyle/>
                    <a:p>
                      <a:r>
                        <a:rPr kumimoji="0" lang="en-US" sz="1250" b="1" i="0" u="none" strike="noStrike" kern="1200" baseline="0" dirty="0" smtClean="0">
                          <a:solidFill>
                            <a:schemeClr val="lt1"/>
                          </a:solidFill>
                          <a:latin typeface="Arial" panose="020B0604020202020204" pitchFamily="34" charset="0"/>
                          <a:ea typeface="+mn-ea"/>
                          <a:cs typeface="Arial" panose="020B0604020202020204" pitchFamily="34" charset="0"/>
                        </a:rPr>
                        <a:t>Explanations of the key terms used within this unit, in the context of this unit </a:t>
                      </a:r>
                      <a:r>
                        <a:rPr kumimoji="0" lang="en-US" sz="125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sz="1400" dirty="0">
                        <a:latin typeface="Arial" panose="020B0604020202020204" pitchFamily="34" charset="0"/>
                        <a:cs typeface="Arial" panose="020B0604020202020204" pitchFamily="34" charset="0"/>
                      </a:endParaRPr>
                    </a:p>
                  </a:txBody>
                  <a:tcPr/>
                </a:tc>
              </a:tr>
              <a:tr h="646056">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Data </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Data is information that has been coded and structured in some way, ready for processing, storage, transmission, etc. Data has no context and has no meaning. Examples of data could include: shoe size stored in the stock database of a shop, a date, etc.</a:t>
                      </a:r>
                    </a:p>
                  </a:txBody>
                  <a:tcPr/>
                </a:tc>
              </a:tr>
              <a:tr h="0">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Global divide</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divide that exists in terms of access to information between different countries and different types of holders of information across the world. 	</a:t>
                      </a:r>
                    </a:p>
                  </a:txBody>
                  <a:tcPr/>
                </a:tc>
              </a:tr>
              <a:tr h="865471">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Green IT</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practice of reducing energy use by IT equipment and thus improving sustainability. This relates to both individuals and organisations. The main purpose of Green IT is to increase the sustainability of IT equipment and operations. Examples of Green IT range from an individual using their PC power settings to automatically switch off the screen after a certain time with no keyboard/mouse activity, up to the virtualisation of a large, global organisation’s data stores to reduce the number of servers in their data centres.</a:t>
                      </a:r>
                    </a:p>
                  </a:txBody>
                  <a:tcPr/>
                </a:tc>
              </a:tr>
              <a:tr h="280185">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Holder of information</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Any individual or organisation that holds information</a:t>
                      </a:r>
                    </a:p>
                  </a:txBody>
                  <a:tcPr/>
                </a:tc>
              </a:tr>
              <a:tr h="538265">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Information is data that has been given context and meaning in some way (e.g. by processing, storing or transmission). An example of information is: a shop receipt showing the model, price and size of shoes, together with the time and date of the purchase 	</a:t>
                      </a:r>
                    </a:p>
                  </a:txBody>
                  <a:tcPr/>
                </a:tc>
              </a:tr>
              <a:tr h="794050">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 formats </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different ways in which information can be presented using world wide web (www) technologies. Examples of information formats are: web pages; RSS feeds; podcasts; blogs; and social media channels.</a:t>
                      </a:r>
                    </a:p>
                  </a:txBody>
                  <a:tcPr/>
                </a:tc>
              </a:tr>
              <a:tr h="659967">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 style</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p>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style of information, regardless of the technology used. For example, the audio information style could be represented by spoken instructions, an MP3 music file, a DVD soundtrack or a podcast. Many, but not all, of the information styles will have a corresponding information format on the world wide web.</a:t>
                      </a:r>
                    </a:p>
                  </a:txBody>
                  <a:tcPr/>
                </a:tc>
              </a:tr>
            </a:tbl>
          </a:graphicData>
        </a:graphic>
      </p:graphicFrame>
    </p:spTree>
    <p:extLst>
      <p:ext uri="{BB962C8B-B14F-4D97-AF65-F5344CB8AC3E}">
        <p14:creationId xmlns:p14="http://schemas.microsoft.com/office/powerpoint/2010/main" val="595170532"/>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15913" lvl="1" indent="-285750">
              <a:spcAft>
                <a:spcPts val="0"/>
              </a:spcAft>
              <a:buClr>
                <a:srgbClr val="00B050"/>
              </a:buClr>
              <a:buSzPct val="90000"/>
              <a:buFont typeface="Wingdings 3" panose="05040102010807070707" pitchFamily="18" charset="2"/>
              <a:buChar char=""/>
            </a:pPr>
            <a:r>
              <a:rPr lang="en-US" dirty="0" smtClean="0"/>
              <a:t>All countries of the world have some degree of similarity with the UK legislation on Information protection and Computer Safety. And some have just a few similarities and bigger differences. </a:t>
            </a:r>
          </a:p>
          <a:p>
            <a:pPr marL="315913" lvl="1" indent="-285750">
              <a:spcAft>
                <a:spcPts val="0"/>
              </a:spcAft>
              <a:buClr>
                <a:srgbClr val="00B050"/>
              </a:buClr>
              <a:buSzPct val="90000"/>
              <a:buFont typeface="Wingdings 3" panose="05040102010807070707" pitchFamily="18" charset="2"/>
              <a:buChar char=""/>
            </a:pPr>
            <a:r>
              <a:rPr lang="en-US" dirty="0" smtClean="0"/>
              <a:t>For instance </a:t>
            </a:r>
            <a:r>
              <a:rPr lang="en-GB" dirty="0"/>
              <a:t>Afghanistan, Eritrea, Ethiopia, Iran, Iraq, San Marino, Turkmenistan, Tuvalu, Sudan, Somalia, Seychelles, Sao Tome and Principe, Palau, Nauru, Kiribati have either adopted their own </a:t>
            </a:r>
            <a:r>
              <a:rPr lang="en-GB" b="1" dirty="0"/>
              <a:t>laws</a:t>
            </a:r>
            <a:r>
              <a:rPr lang="en-GB" dirty="0"/>
              <a:t> or adopted modified versions of the World Intellectual Property </a:t>
            </a:r>
            <a:r>
              <a:rPr lang="en-GB" dirty="0" smtClean="0"/>
              <a:t>Organization (Copyright Act)</a:t>
            </a:r>
          </a:p>
          <a:p>
            <a:pPr marL="315913" lvl="1" indent="-285750">
              <a:spcAft>
                <a:spcPts val="0"/>
              </a:spcAft>
              <a:buClr>
                <a:srgbClr val="00B050"/>
              </a:buClr>
              <a:buSzPct val="90000"/>
              <a:buFont typeface="Wingdings 3" panose="05040102010807070707" pitchFamily="18" charset="2"/>
              <a:buChar char=""/>
            </a:pPr>
            <a:r>
              <a:rPr lang="en-US" dirty="0"/>
              <a:t>The 27-country EU directive, passed in 1995, restricts the use, sharing, storing and collecting of personal </a:t>
            </a:r>
            <a:r>
              <a:rPr lang="en-US" dirty="0" smtClean="0"/>
              <a:t>data (Data Protection Act)</a:t>
            </a:r>
          </a:p>
          <a:p>
            <a:pPr marL="315913" lvl="1" indent="-285750">
              <a:spcAft>
                <a:spcPts val="0"/>
              </a:spcAft>
              <a:buClr>
                <a:srgbClr val="00B050"/>
              </a:buClr>
              <a:buSzPct val="90000"/>
              <a:buFont typeface="Wingdings 3" panose="05040102010807070707" pitchFamily="18" charset="2"/>
              <a:buChar char=""/>
            </a:pPr>
            <a:r>
              <a:rPr lang="en-US" dirty="0"/>
              <a:t>The number of countries with freedom of information laws or similar administrative regulations stands at </a:t>
            </a:r>
            <a:r>
              <a:rPr lang="en-US" dirty="0" smtClean="0"/>
              <a:t>99 (Paraguay claims to be 100) (Freedom of Information Act)</a:t>
            </a:r>
          </a:p>
          <a:p>
            <a:pPr marL="315913" lvl="1" indent="-285750">
              <a:spcAft>
                <a:spcPts val="0"/>
              </a:spcAft>
              <a:buClr>
                <a:srgbClr val="00B050"/>
              </a:buClr>
              <a:buSzPct val="90000"/>
              <a:buFont typeface="Wingdings 3" panose="05040102010807070707" pitchFamily="18" charset="2"/>
              <a:buChar char=""/>
            </a:pPr>
            <a:r>
              <a:rPr lang="en-US" dirty="0" smtClean="0"/>
              <a:t>Not every country has an Equal Opportunities Act. Click </a:t>
            </a:r>
            <a:r>
              <a:rPr lang="en-US" dirty="0" smtClean="0">
                <a:hlinkClick r:id="rId3"/>
              </a:rPr>
              <a:t>here</a:t>
            </a:r>
            <a:r>
              <a:rPr lang="en-US" dirty="0" smtClean="0"/>
              <a:t>.</a:t>
            </a:r>
          </a:p>
        </p:txBody>
      </p:sp>
      <p:sp>
        <p:nvSpPr>
          <p:cNvPr id="8" name="Title 1"/>
          <p:cNvSpPr>
            <a:spLocks noGrp="1"/>
          </p:cNvSpPr>
          <p:nvPr>
            <p:ph type="title"/>
          </p:nvPr>
        </p:nvSpPr>
        <p:spPr>
          <a:xfrm>
            <a:off x="35496" y="44624"/>
            <a:ext cx="8856984" cy="576064"/>
          </a:xfrm>
        </p:spPr>
        <p:txBody>
          <a:bodyPr>
            <a:noAutofit/>
          </a:bodyPr>
          <a:lstStyle/>
          <a:p>
            <a:r>
              <a:rPr lang="en-US" sz="3100" dirty="0" smtClean="0"/>
              <a:t>4.4 – Global Information and Protection</a:t>
            </a:r>
            <a:endParaRPr lang="en-US" sz="3100" b="0" dirty="0"/>
          </a:p>
        </p:txBody>
      </p:sp>
    </p:spTree>
    <p:extLst>
      <p:ext uri="{BB962C8B-B14F-4D97-AF65-F5344CB8AC3E}">
        <p14:creationId xmlns:p14="http://schemas.microsoft.com/office/powerpoint/2010/main" val="49126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8568952" cy="5400675"/>
          </a:xfrm>
        </p:spPr>
        <p:txBody>
          <a:bodyPr>
            <a:noAutofit/>
          </a:bodyPr>
          <a:lstStyle/>
          <a:p>
            <a:pPr marL="342900" lvl="1" indent="-312738">
              <a:spcAft>
                <a:spcPts val="0"/>
              </a:spcAft>
              <a:buClr>
                <a:srgbClr val="00B050"/>
              </a:buClr>
              <a:buSzPct val="90000"/>
              <a:buFont typeface="Wingdings 3" panose="05040102010807070707" pitchFamily="18" charset="2"/>
              <a:buChar char=""/>
            </a:pPr>
            <a:r>
              <a:rPr lang="en-US" sz="2200" dirty="0"/>
              <a:t>All this information is easy to find on the Internet by searching, unless you live in a country where this is restricted of course.</a:t>
            </a:r>
          </a:p>
          <a:p>
            <a:pPr marL="342900" lvl="1" indent="-312738">
              <a:spcAft>
                <a:spcPts val="0"/>
              </a:spcAft>
              <a:buClr>
                <a:srgbClr val="00B050"/>
              </a:buClr>
              <a:buSzPct val="90000"/>
              <a:buFont typeface="Wingdings 3" panose="05040102010807070707" pitchFamily="18" charset="2"/>
              <a:buChar char=""/>
            </a:pPr>
            <a:r>
              <a:rPr lang="en-US" sz="2200" dirty="0"/>
              <a:t>Just as there is a global divide in terms of access to information, there is also a global divide in terms of legislation and regulation relating to the storage and use of information. Does that make Britain better or worse.</a:t>
            </a:r>
          </a:p>
          <a:p>
            <a:pPr marL="30163" lvl="1" indent="0">
              <a:spcAft>
                <a:spcPts val="0"/>
              </a:spcAft>
              <a:buClr>
                <a:srgbClr val="00B050"/>
              </a:buClr>
              <a:buSzPct val="90000"/>
              <a:buNone/>
            </a:pPr>
            <a:r>
              <a:rPr lang="en-US" sz="2200" b="1" dirty="0">
                <a:solidFill>
                  <a:srgbClr val="FF0000"/>
                </a:solidFill>
              </a:rPr>
              <a:t>Task 18 </a:t>
            </a:r>
            <a:r>
              <a:rPr lang="en-US" sz="2200" dirty="0">
                <a:solidFill>
                  <a:srgbClr val="FF0000"/>
                </a:solidFill>
              </a:rPr>
              <a:t>– before researching the topic, discuss whether you think the laws concerning data in Britain are right, justified, and better or too draconian compared to other countries. Then research your argument and create a report on your findings.</a:t>
            </a:r>
            <a:endParaRPr lang="en-US" sz="2200" b="1" dirty="0">
              <a:solidFill>
                <a:srgbClr val="FF0000"/>
              </a:solidFill>
            </a:endParaRPr>
          </a:p>
          <a:p>
            <a:pPr marL="342900" lvl="1" indent="-312738">
              <a:spcAft>
                <a:spcPts val="0"/>
              </a:spcAft>
              <a:buClr>
                <a:srgbClr val="00B050"/>
              </a:buClr>
              <a:buSzPct val="90000"/>
              <a:buFont typeface="Wingdings 3" panose="05040102010807070707" pitchFamily="18" charset="2"/>
              <a:buChar char=""/>
            </a:pPr>
            <a:r>
              <a:rPr lang="en-US" sz="2200" dirty="0" smtClean="0"/>
              <a:t>Choose any non EU country (including Britain)</a:t>
            </a:r>
          </a:p>
          <a:p>
            <a:pPr marL="30163" lvl="1" indent="0">
              <a:spcAft>
                <a:spcPts val="0"/>
              </a:spcAft>
              <a:buClr>
                <a:srgbClr val="00B050"/>
              </a:buClr>
              <a:buSzPct val="90000"/>
              <a:buNone/>
            </a:pPr>
            <a:r>
              <a:rPr lang="en-US" sz="2200" b="1" dirty="0" smtClean="0">
                <a:solidFill>
                  <a:srgbClr val="FF0000"/>
                </a:solidFill>
              </a:rPr>
              <a:t>Task 19 - </a:t>
            </a:r>
            <a:r>
              <a:rPr lang="en-US" sz="2200" dirty="0" smtClean="0">
                <a:solidFill>
                  <a:srgbClr val="FF0000"/>
                </a:solidFill>
              </a:rPr>
              <a:t>Record </a:t>
            </a:r>
            <a:r>
              <a:rPr lang="en-US" sz="2200" dirty="0">
                <a:solidFill>
                  <a:srgbClr val="FF0000"/>
                </a:solidFill>
              </a:rPr>
              <a:t>their findings in a table </a:t>
            </a:r>
            <a:r>
              <a:rPr lang="en-US" sz="2200" dirty="0" smtClean="0">
                <a:solidFill>
                  <a:srgbClr val="FF0000"/>
                </a:solidFill>
              </a:rPr>
              <a:t>and share </a:t>
            </a:r>
            <a:r>
              <a:rPr lang="en-US" sz="2200" dirty="0">
                <a:solidFill>
                  <a:srgbClr val="FF0000"/>
                </a:solidFill>
              </a:rPr>
              <a:t>with the larger group, so that learners are able to compare and contrast a range of countries</a:t>
            </a:r>
            <a:r>
              <a:rPr lang="en-US" sz="2200" dirty="0" smtClean="0">
                <a:solidFill>
                  <a:srgbClr val="FF0000"/>
                </a:solidFill>
              </a:rPr>
              <a:t>.</a:t>
            </a:r>
          </a:p>
          <a:p>
            <a:pPr marL="30163" lvl="1" indent="0">
              <a:spcAft>
                <a:spcPts val="0"/>
              </a:spcAft>
              <a:buClr>
                <a:srgbClr val="00B050"/>
              </a:buClr>
              <a:buSzPct val="90000"/>
              <a:buNone/>
            </a:pPr>
            <a:r>
              <a:rPr lang="en-US" sz="2200" dirty="0" smtClean="0"/>
              <a:t>Some </a:t>
            </a:r>
            <a:r>
              <a:rPr lang="en-US" sz="2200" dirty="0"/>
              <a:t>i</a:t>
            </a:r>
            <a:r>
              <a:rPr lang="en-US" sz="2200" dirty="0" smtClean="0"/>
              <a:t>nformation can be gained from:</a:t>
            </a:r>
            <a:endParaRPr lang="en-US" sz="2200" dirty="0"/>
          </a:p>
          <a:p>
            <a:pPr marL="342900" lvl="1" indent="-312738">
              <a:spcAft>
                <a:spcPts val="0"/>
              </a:spcAft>
              <a:buClr>
                <a:srgbClr val="00B050"/>
              </a:buClr>
              <a:buSzPct val="90000"/>
              <a:buFont typeface="Wingdings 3" panose="05040102010807070707" pitchFamily="18" charset="2"/>
              <a:buChar char=""/>
            </a:pPr>
            <a:r>
              <a:rPr lang="en-US" sz="2200" dirty="0"/>
              <a:t>DLA Piper – Data protection laws of the world: http://dlapiperdataprotection.com/#handbook/worldmap-section </a:t>
            </a:r>
          </a:p>
        </p:txBody>
      </p:sp>
      <p:sp>
        <p:nvSpPr>
          <p:cNvPr id="8" name="Title 1"/>
          <p:cNvSpPr>
            <a:spLocks noGrp="1"/>
          </p:cNvSpPr>
          <p:nvPr>
            <p:ph type="title"/>
          </p:nvPr>
        </p:nvSpPr>
        <p:spPr>
          <a:xfrm>
            <a:off x="35496" y="44624"/>
            <a:ext cx="8856984" cy="576064"/>
          </a:xfrm>
        </p:spPr>
        <p:txBody>
          <a:bodyPr>
            <a:noAutofit/>
          </a:bodyPr>
          <a:lstStyle/>
          <a:p>
            <a:r>
              <a:rPr lang="en-US" sz="3100" dirty="0" smtClean="0"/>
              <a:t>4.4 – Global Information and Protection</a:t>
            </a:r>
            <a:endParaRPr lang="en-US" sz="3100" b="0" dirty="0"/>
          </a:p>
        </p:txBody>
      </p:sp>
    </p:spTree>
    <p:extLst>
      <p:ext uri="{BB962C8B-B14F-4D97-AF65-F5344CB8AC3E}">
        <p14:creationId xmlns:p14="http://schemas.microsoft.com/office/powerpoint/2010/main" val="447219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6264696" cy="5400675"/>
          </a:xfrm>
        </p:spPr>
        <p:txBody>
          <a:bodyPr>
            <a:noAutofit/>
          </a:bodyPr>
          <a:lstStyle/>
          <a:p>
            <a:pPr marL="30162" lvl="1" indent="0">
              <a:spcAft>
                <a:spcPts val="0"/>
              </a:spcAft>
              <a:buClr>
                <a:srgbClr val="00B050"/>
              </a:buClr>
              <a:buSzPct val="90000"/>
              <a:buNone/>
            </a:pPr>
            <a:r>
              <a:rPr lang="en-US" sz="1740" b="1" dirty="0" smtClean="0"/>
              <a:t>What is it</a:t>
            </a:r>
          </a:p>
          <a:p>
            <a:pPr marL="342900" lvl="1" indent="-312738">
              <a:spcAft>
                <a:spcPts val="0"/>
              </a:spcAft>
              <a:buClr>
                <a:srgbClr val="00B050"/>
              </a:buClr>
              <a:buSzPct val="90000"/>
              <a:buFont typeface="Wingdings 3" panose="05040102010807070707" pitchFamily="18" charset="2"/>
              <a:buChar char=""/>
            </a:pPr>
            <a:r>
              <a:rPr lang="en-US" sz="1740" dirty="0" smtClean="0"/>
              <a:t>Green </a:t>
            </a:r>
            <a:r>
              <a:rPr lang="en-US" sz="1740" dirty="0"/>
              <a:t>IT has emerged as an important </a:t>
            </a:r>
            <a:r>
              <a:rPr lang="en-US" sz="1740" dirty="0" smtClean="0"/>
              <a:t>topic </a:t>
            </a:r>
            <a:r>
              <a:rPr lang="en-US" sz="1740" dirty="0"/>
              <a:t>in information systems and </a:t>
            </a:r>
            <a:r>
              <a:rPr lang="en-US" sz="1740" dirty="0" smtClean="0"/>
              <a:t>in other </a:t>
            </a:r>
            <a:r>
              <a:rPr lang="en-US" sz="1740" dirty="0"/>
              <a:t>areas, such as business sustainability management. Some progress has been made in </a:t>
            </a:r>
            <a:r>
              <a:rPr lang="en-US" sz="1740" dirty="0" smtClean="0"/>
              <a:t>our understandings </a:t>
            </a:r>
            <a:r>
              <a:rPr lang="en-US" sz="1740" dirty="0"/>
              <a:t>of green </a:t>
            </a:r>
            <a:r>
              <a:rPr lang="en-US" sz="1740" dirty="0" smtClean="0"/>
              <a:t>IT.</a:t>
            </a:r>
          </a:p>
          <a:p>
            <a:pPr marL="342900" lvl="1" indent="-312738">
              <a:spcAft>
                <a:spcPts val="0"/>
              </a:spcAft>
              <a:buClr>
                <a:srgbClr val="00B050"/>
              </a:buClr>
              <a:buSzPct val="90000"/>
              <a:buFont typeface="Wingdings 3" panose="05040102010807070707" pitchFamily="18" charset="2"/>
              <a:buChar char=""/>
            </a:pPr>
            <a:r>
              <a:rPr lang="en-US" sz="1740" dirty="0"/>
              <a:t>Green IT refers to the study and practice of using computers and IT resources in a more efficient and environmentally responsible way. Computers and computing eat up a lot of natural resources, from the raw materials needed to manufacture them, the power used to run them, and the problems of disposing them at end of life. </a:t>
            </a:r>
          </a:p>
          <a:p>
            <a:pPr marL="30162" lvl="1" indent="0">
              <a:spcAft>
                <a:spcPts val="0"/>
              </a:spcAft>
              <a:buClr>
                <a:srgbClr val="00B050"/>
              </a:buClr>
              <a:buSzPct val="90000"/>
              <a:buNone/>
            </a:pPr>
            <a:r>
              <a:rPr lang="en-US" sz="1740" b="1" dirty="0"/>
              <a:t>Why Should You Care?</a:t>
            </a:r>
          </a:p>
          <a:p>
            <a:pPr marL="342900" lvl="1" indent="-312738">
              <a:spcAft>
                <a:spcPts val="0"/>
              </a:spcAft>
              <a:buClr>
                <a:srgbClr val="00B050"/>
              </a:buClr>
              <a:buSzPct val="90000"/>
              <a:buFont typeface="Wingdings 3" panose="05040102010807070707" pitchFamily="18" charset="2"/>
              <a:buChar char=""/>
            </a:pPr>
            <a:r>
              <a:rPr lang="en-US" sz="1740" dirty="0"/>
              <a:t>All businesses are increasingly dependent on technology, and small business is no exception. We work on our PCs, notebooks and smart phones all day, connected to servers running 24/7.  Because the technology refresh cycle is fast, these devices quickly become obsolete, and at some point — more often sooner than later — we dispose of old devices and replace them with new ones. We use massive quantities of paper and ink to print documents, many of which we promptly send to the circular file.</a:t>
            </a:r>
          </a:p>
        </p:txBody>
      </p:sp>
      <p:sp>
        <p:nvSpPr>
          <p:cNvPr id="8" name="Title 1"/>
          <p:cNvSpPr>
            <a:spLocks noGrp="1"/>
          </p:cNvSpPr>
          <p:nvPr>
            <p:ph type="title"/>
          </p:nvPr>
        </p:nvSpPr>
        <p:spPr>
          <a:xfrm>
            <a:off x="35496" y="44624"/>
            <a:ext cx="8856984" cy="576064"/>
          </a:xfrm>
        </p:spPr>
        <p:txBody>
          <a:bodyPr>
            <a:noAutofit/>
          </a:bodyPr>
          <a:lstStyle/>
          <a:p>
            <a:r>
              <a:rPr lang="en-US" sz="3800" dirty="0" smtClean="0"/>
              <a:t>4.5 – Green IT – What </a:t>
            </a:r>
            <a:r>
              <a:rPr lang="en-US" sz="3800" dirty="0"/>
              <a:t>i</a:t>
            </a:r>
            <a:r>
              <a:rPr lang="en-US" sz="3800" dirty="0" smtClean="0"/>
              <a:t>t is and Why Care?</a:t>
            </a:r>
            <a:endParaRPr lang="en-US" sz="3800" b="0" dirty="0"/>
          </a:p>
        </p:txBody>
      </p:sp>
      <p:pic>
        <p:nvPicPr>
          <p:cNvPr id="2050" name="Picture 2" descr="See original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140" y="1083740"/>
            <a:ext cx="2180261" cy="1254763"/>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See original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7616" r="2822" b="9265"/>
          <a:stretch/>
        </p:blipFill>
        <p:spPr bwMode="auto">
          <a:xfrm>
            <a:off x="6588224" y="2467094"/>
            <a:ext cx="2184177" cy="1898010"/>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See original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75" t="2059" r="16946" b="4520"/>
          <a:stretch/>
        </p:blipFill>
        <p:spPr bwMode="auto">
          <a:xfrm>
            <a:off x="6588224" y="4509120"/>
            <a:ext cx="2184177" cy="2094108"/>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24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6336704" cy="5400675"/>
          </a:xfrm>
        </p:spPr>
        <p:txBody>
          <a:bodyPr>
            <a:noAutofit/>
          </a:bodyPr>
          <a:lstStyle/>
          <a:p>
            <a:pPr marL="342900" lvl="1" indent="-312738">
              <a:spcAft>
                <a:spcPts val="0"/>
              </a:spcAft>
              <a:buClr>
                <a:srgbClr val="00B050"/>
              </a:buClr>
              <a:buSzPct val="90000"/>
              <a:buFont typeface="Wingdings 3" panose="05040102010807070707" pitchFamily="18" charset="2"/>
              <a:buChar char=""/>
            </a:pPr>
            <a:r>
              <a:rPr lang="en-US" sz="1700" b="1" dirty="0" smtClean="0"/>
              <a:t>Eliminate </a:t>
            </a:r>
            <a:r>
              <a:rPr lang="en-US" sz="1700" b="1" dirty="0"/>
              <a:t>paper, printer and packaging </a:t>
            </a:r>
            <a:r>
              <a:rPr lang="en-US" sz="1700" b="1" dirty="0" smtClean="0"/>
              <a:t>waste.</a:t>
            </a:r>
            <a:endParaRPr lang="en-US" sz="1700" b="1" dirty="0"/>
          </a:p>
          <a:p>
            <a:pPr marL="342900" lvl="1" indent="-312738">
              <a:spcAft>
                <a:spcPts val="0"/>
              </a:spcAft>
              <a:buClr>
                <a:srgbClr val="00B050"/>
              </a:buClr>
              <a:buSzPct val="90000"/>
              <a:buFont typeface="Wingdings 3" panose="05040102010807070707" pitchFamily="18" charset="2"/>
              <a:buChar char=""/>
            </a:pPr>
            <a:r>
              <a:rPr lang="en-US" sz="1700" b="1" dirty="0" smtClean="0"/>
              <a:t>Buy </a:t>
            </a:r>
            <a:r>
              <a:rPr lang="en-US" sz="1700" b="1" dirty="0"/>
              <a:t>remanufactured toner </a:t>
            </a:r>
            <a:r>
              <a:rPr lang="en-US" sz="1700" dirty="0"/>
              <a:t>cartridges and get personal ink cartridges refilled to save money and reduce waste. If you’re looking for a new printer, shop for one that automatically prints </a:t>
            </a:r>
            <a:r>
              <a:rPr lang="en-US" sz="1700" dirty="0" smtClean="0"/>
              <a:t>double-sided (Duplex). </a:t>
            </a:r>
            <a:endParaRPr lang="en-US" sz="1700" dirty="0"/>
          </a:p>
          <a:p>
            <a:pPr marL="342900" lvl="1" indent="-312738">
              <a:spcAft>
                <a:spcPts val="0"/>
              </a:spcAft>
              <a:buClr>
                <a:srgbClr val="00B050"/>
              </a:buClr>
              <a:buSzPct val="90000"/>
              <a:buFont typeface="Wingdings 3" panose="05040102010807070707" pitchFamily="18" charset="2"/>
              <a:buChar char=""/>
            </a:pPr>
            <a:r>
              <a:rPr lang="en-US" sz="1700" dirty="0" smtClean="0"/>
              <a:t>When </a:t>
            </a:r>
            <a:r>
              <a:rPr lang="en-US" sz="1700" dirty="0"/>
              <a:t>shopping for new products, look for eco-friendly </a:t>
            </a:r>
            <a:r>
              <a:rPr lang="en-US" sz="1700" dirty="0" smtClean="0"/>
              <a:t>packaging.</a:t>
            </a:r>
            <a:endParaRPr lang="en-US" sz="1700" dirty="0"/>
          </a:p>
          <a:p>
            <a:pPr marL="342900" lvl="1" indent="-312738">
              <a:spcAft>
                <a:spcPts val="0"/>
              </a:spcAft>
              <a:buClr>
                <a:srgbClr val="00B050"/>
              </a:buClr>
              <a:buSzPct val="90000"/>
              <a:buFont typeface="Wingdings 3" panose="05040102010807070707" pitchFamily="18" charset="2"/>
              <a:buChar char=""/>
            </a:pPr>
            <a:r>
              <a:rPr lang="en-US" sz="1700" b="1" dirty="0" smtClean="0"/>
              <a:t>Reduce </a:t>
            </a:r>
            <a:r>
              <a:rPr lang="en-US" sz="1700" b="1" dirty="0"/>
              <a:t>power </a:t>
            </a:r>
            <a:r>
              <a:rPr lang="en-US" sz="1700" b="1" dirty="0" smtClean="0"/>
              <a:t>consumption</a:t>
            </a:r>
            <a:r>
              <a:rPr lang="en-US" sz="1700" dirty="0" smtClean="0"/>
              <a:t>. “Set it and forget” tools, such smart power strips, automatically turn off peripheral devices when you turn off the main device.</a:t>
            </a:r>
            <a:endParaRPr lang="en-US" sz="1700" dirty="0"/>
          </a:p>
          <a:p>
            <a:pPr marL="342900" lvl="1" indent="-312738">
              <a:spcAft>
                <a:spcPts val="0"/>
              </a:spcAft>
              <a:buClr>
                <a:srgbClr val="00B050"/>
              </a:buClr>
              <a:buSzPct val="90000"/>
              <a:buFont typeface="Wingdings 3" panose="05040102010807070707" pitchFamily="18" charset="2"/>
              <a:buChar char=""/>
            </a:pPr>
            <a:r>
              <a:rPr lang="en-US" sz="1700" dirty="0" smtClean="0"/>
              <a:t>When </a:t>
            </a:r>
            <a:r>
              <a:rPr lang="en-US" sz="1700" dirty="0"/>
              <a:t>buying new equipment, look for EnergyStar 4.0 ratings and </a:t>
            </a:r>
            <a:r>
              <a:rPr lang="en-US" sz="1700" dirty="0" smtClean="0"/>
              <a:t>above.</a:t>
            </a:r>
            <a:endParaRPr lang="en-US" sz="1700" dirty="0"/>
          </a:p>
          <a:p>
            <a:pPr marL="342900" lvl="1" indent="-312738">
              <a:spcAft>
                <a:spcPts val="0"/>
              </a:spcAft>
              <a:buClr>
                <a:srgbClr val="00B050"/>
              </a:buClr>
              <a:buSzPct val="90000"/>
              <a:buFont typeface="Wingdings 3" panose="05040102010807070707" pitchFamily="18" charset="2"/>
              <a:buChar char=""/>
            </a:pPr>
            <a:r>
              <a:rPr lang="en-US" sz="1700" b="1" dirty="0" smtClean="0"/>
              <a:t>Recycle </a:t>
            </a:r>
            <a:r>
              <a:rPr lang="en-US" sz="1700" b="1" dirty="0"/>
              <a:t>old equipment</a:t>
            </a:r>
            <a:r>
              <a:rPr lang="en-US" sz="1700" dirty="0"/>
              <a:t>. </a:t>
            </a:r>
            <a:r>
              <a:rPr lang="en-US" sz="1700" dirty="0" smtClean="0"/>
              <a:t>Only </a:t>
            </a:r>
            <a:r>
              <a:rPr lang="en-US" sz="1700" dirty="0"/>
              <a:t>18 percent of electronic waste was collected for recycling in 2007—while 82 percent, or 1.84 million tons, was disposed of, primarily in landfills</a:t>
            </a:r>
            <a:r>
              <a:rPr lang="en-US" sz="1700" dirty="0" smtClean="0"/>
              <a:t>.</a:t>
            </a:r>
          </a:p>
          <a:p>
            <a:pPr marL="342900" lvl="1" indent="-312738">
              <a:spcAft>
                <a:spcPts val="0"/>
              </a:spcAft>
              <a:buClr>
                <a:srgbClr val="00B050"/>
              </a:buClr>
              <a:buSzPct val="90000"/>
              <a:buFont typeface="Wingdings 3" panose="05040102010807070707" pitchFamily="18" charset="2"/>
              <a:buChar char=""/>
            </a:pPr>
            <a:r>
              <a:rPr lang="en-US" sz="1700" b="1" dirty="0"/>
              <a:t>Use Web conferencing instead of traveling to meetings.</a:t>
            </a:r>
            <a:r>
              <a:rPr lang="en-US" sz="1700" dirty="0"/>
              <a:t> Web conferencing is a great way to go green — and save huge amounts of time and money</a:t>
            </a:r>
            <a:r>
              <a:rPr lang="en-US" sz="1700" dirty="0" smtClean="0"/>
              <a:t>.</a:t>
            </a:r>
          </a:p>
          <a:p>
            <a:pPr marL="342900" lvl="1" indent="-312738">
              <a:spcAft>
                <a:spcPts val="0"/>
              </a:spcAft>
              <a:buClr>
                <a:srgbClr val="00B050"/>
              </a:buClr>
              <a:buSzPct val="90000"/>
              <a:buFont typeface="Wingdings 3" panose="05040102010807070707" pitchFamily="18" charset="2"/>
              <a:buChar char=""/>
            </a:pPr>
            <a:r>
              <a:rPr lang="en-US" sz="1700" b="1" dirty="0"/>
              <a:t>Transition from paper-based to digital processes.</a:t>
            </a:r>
            <a:r>
              <a:rPr lang="en-US" sz="1700" dirty="0"/>
              <a:t> Paper-based marketing, forms and faxes add a lot of trash to landfills</a:t>
            </a:r>
            <a:r>
              <a:rPr lang="en-US" sz="1700" dirty="0" smtClean="0"/>
              <a:t>.</a:t>
            </a:r>
          </a:p>
          <a:p>
            <a:pPr marL="342900" lvl="1" indent="-312738">
              <a:spcAft>
                <a:spcPts val="0"/>
              </a:spcAft>
              <a:buClr>
                <a:srgbClr val="00B050"/>
              </a:buClr>
              <a:buSzPct val="90000"/>
              <a:buFont typeface="Wingdings 3" panose="05040102010807070707" pitchFamily="18" charset="2"/>
              <a:buChar char=""/>
            </a:pPr>
            <a:r>
              <a:rPr lang="en-US" sz="1700" b="1" dirty="0"/>
              <a:t>Develop a thin-client strategy.</a:t>
            </a:r>
            <a:r>
              <a:rPr lang="en-US" sz="1700" dirty="0"/>
              <a:t> Netbooks and other thin clients use about half the power of a traditional desktop PC.</a:t>
            </a:r>
          </a:p>
        </p:txBody>
      </p:sp>
      <p:sp>
        <p:nvSpPr>
          <p:cNvPr id="8" name="Title 1"/>
          <p:cNvSpPr>
            <a:spLocks noGrp="1"/>
          </p:cNvSpPr>
          <p:nvPr>
            <p:ph type="title"/>
          </p:nvPr>
        </p:nvSpPr>
        <p:spPr>
          <a:xfrm>
            <a:off x="35496" y="44624"/>
            <a:ext cx="8856984" cy="576064"/>
          </a:xfrm>
        </p:spPr>
        <p:txBody>
          <a:bodyPr>
            <a:noAutofit/>
          </a:bodyPr>
          <a:lstStyle/>
          <a:p>
            <a:r>
              <a:rPr lang="en-US" sz="3800" dirty="0" smtClean="0"/>
              <a:t>4.5 – Green IT – How to Be Green?</a:t>
            </a:r>
            <a:endParaRPr lang="en-US" sz="3800" b="0" dirty="0"/>
          </a:p>
        </p:txBody>
      </p:sp>
      <p:pic>
        <p:nvPicPr>
          <p:cNvPr id="2050" name="Picture 2" descr="See original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019" y="1083741"/>
            <a:ext cx="2108382" cy="1213396"/>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See original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7616" r="2822" b="9265"/>
          <a:stretch/>
        </p:blipFill>
        <p:spPr bwMode="auto">
          <a:xfrm>
            <a:off x="6660232" y="2467094"/>
            <a:ext cx="2112169" cy="1835436"/>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See original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75" t="2059" r="16946" b="4520"/>
          <a:stretch/>
        </p:blipFill>
        <p:spPr bwMode="auto">
          <a:xfrm>
            <a:off x="6660232" y="4509120"/>
            <a:ext cx="2112169" cy="2025069"/>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4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661"/>
            <a:ext cx="6336704" cy="5400675"/>
          </a:xfrm>
        </p:spPr>
        <p:txBody>
          <a:bodyPr>
            <a:noAutofit/>
          </a:bodyPr>
          <a:lstStyle/>
          <a:p>
            <a:pPr marL="30162" lvl="1" indent="0">
              <a:spcAft>
                <a:spcPts val="0"/>
              </a:spcAft>
              <a:buClr>
                <a:srgbClr val="00B050"/>
              </a:buClr>
              <a:buSzPct val="90000"/>
              <a:buNone/>
            </a:pPr>
            <a:r>
              <a:rPr lang="en-US" sz="2150" b="1" dirty="0" smtClean="0">
                <a:solidFill>
                  <a:srgbClr val="FF0000"/>
                </a:solidFill>
              </a:rPr>
              <a:t>Task 20 - </a:t>
            </a:r>
            <a:r>
              <a:rPr lang="en-US" sz="2150" dirty="0" smtClean="0">
                <a:solidFill>
                  <a:srgbClr val="FF0000"/>
                </a:solidFill>
              </a:rPr>
              <a:t>Explain </a:t>
            </a:r>
            <a:r>
              <a:rPr lang="en-US" sz="2150" dirty="0">
                <a:solidFill>
                  <a:srgbClr val="FF0000"/>
                </a:solidFill>
              </a:rPr>
              <a:t>the benefits of </a:t>
            </a:r>
            <a:r>
              <a:rPr lang="en-US" sz="2150" dirty="0" smtClean="0">
                <a:solidFill>
                  <a:srgbClr val="FF0000"/>
                </a:solidFill>
              </a:rPr>
              <a:t>Green </a:t>
            </a:r>
            <a:r>
              <a:rPr lang="en-US" sz="2150" dirty="0">
                <a:solidFill>
                  <a:srgbClr val="FF0000"/>
                </a:solidFill>
              </a:rPr>
              <a:t>IT for </a:t>
            </a:r>
            <a:r>
              <a:rPr lang="en-US" sz="2150" dirty="0" smtClean="0">
                <a:solidFill>
                  <a:srgbClr val="FF0000"/>
                </a:solidFill>
              </a:rPr>
              <a:t>your school </a:t>
            </a:r>
            <a:r>
              <a:rPr lang="en-US" sz="2150" dirty="0">
                <a:solidFill>
                  <a:srgbClr val="FF0000"/>
                </a:solidFill>
              </a:rPr>
              <a:t>in a </a:t>
            </a:r>
            <a:r>
              <a:rPr lang="en-US" sz="2150" dirty="0" smtClean="0">
                <a:solidFill>
                  <a:srgbClr val="FF0000"/>
                </a:solidFill>
              </a:rPr>
              <a:t>report.</a:t>
            </a:r>
          </a:p>
          <a:p>
            <a:pPr marL="342900" lvl="1" indent="-312738">
              <a:spcAft>
                <a:spcPts val="0"/>
              </a:spcAft>
              <a:buClr>
                <a:srgbClr val="00B050"/>
              </a:buClr>
              <a:buSzPct val="90000"/>
              <a:buFont typeface="Wingdings 3" panose="05040102010807070707" pitchFamily="18" charset="2"/>
              <a:buChar char=""/>
            </a:pPr>
            <a:r>
              <a:rPr lang="en-US" sz="2150" dirty="0" smtClean="0"/>
              <a:t>For this explain the problems that you see that exist within the school when it comes to ICT such as:</a:t>
            </a:r>
          </a:p>
          <a:p>
            <a:pPr marL="571500" lvl="1" indent="-249238">
              <a:spcAft>
                <a:spcPts val="0"/>
              </a:spcAft>
              <a:buClr>
                <a:srgbClr val="00B050"/>
              </a:buClr>
              <a:buSzPct val="90000"/>
              <a:buFont typeface="Arial" panose="020B0604020202020204" pitchFamily="34" charset="0"/>
              <a:buChar char="•"/>
            </a:pPr>
            <a:r>
              <a:rPr lang="en-US" sz="2150" dirty="0" smtClean="0"/>
              <a:t>General replacement policy on IT equipment</a:t>
            </a:r>
          </a:p>
          <a:p>
            <a:pPr marL="571500" lvl="1" indent="-249238">
              <a:spcAft>
                <a:spcPts val="0"/>
              </a:spcAft>
              <a:buClr>
                <a:srgbClr val="00B050"/>
              </a:buClr>
              <a:buSzPct val="90000"/>
              <a:buFont typeface="Arial" panose="020B0604020202020204" pitchFamily="34" charset="0"/>
              <a:buChar char="•"/>
            </a:pPr>
            <a:r>
              <a:rPr lang="en-US" sz="2150" dirty="0" smtClean="0"/>
              <a:t>Printing issues and wastage</a:t>
            </a:r>
          </a:p>
          <a:p>
            <a:pPr marL="571500" lvl="1" indent="-249238">
              <a:spcAft>
                <a:spcPts val="0"/>
              </a:spcAft>
              <a:buClr>
                <a:srgbClr val="00B050"/>
              </a:buClr>
              <a:buSzPct val="90000"/>
              <a:buFont typeface="Arial" panose="020B0604020202020204" pitchFamily="34" charset="0"/>
              <a:buChar char="•"/>
            </a:pPr>
            <a:r>
              <a:rPr lang="en-US" sz="2150" dirty="0" smtClean="0"/>
              <a:t>Overused and underused IT areas within the school</a:t>
            </a:r>
          </a:p>
          <a:p>
            <a:pPr marL="571500" lvl="1" indent="-249238">
              <a:spcAft>
                <a:spcPts val="0"/>
              </a:spcAft>
              <a:buClr>
                <a:srgbClr val="00B050"/>
              </a:buClr>
              <a:buSzPct val="90000"/>
              <a:buFont typeface="Arial" panose="020B0604020202020204" pitchFamily="34" charset="0"/>
              <a:buChar char="•"/>
            </a:pPr>
            <a:r>
              <a:rPr lang="en-US" sz="2150" dirty="0" smtClean="0"/>
              <a:t>Power consumption within the ICT suites (machines turned on but not used)</a:t>
            </a:r>
          </a:p>
          <a:p>
            <a:pPr marL="571500" lvl="1" indent="-249238">
              <a:spcAft>
                <a:spcPts val="0"/>
              </a:spcAft>
              <a:buClr>
                <a:srgbClr val="00B050"/>
              </a:buClr>
              <a:buSzPct val="90000"/>
              <a:buFont typeface="Arial" panose="020B0604020202020204" pitchFamily="34" charset="0"/>
              <a:buChar char="•"/>
            </a:pPr>
            <a:r>
              <a:rPr lang="en-US" sz="2150" dirty="0" smtClean="0"/>
              <a:t>Use of full computers instead of laptops by staff</a:t>
            </a:r>
          </a:p>
          <a:p>
            <a:pPr marL="571500" lvl="1" indent="-249238">
              <a:spcAft>
                <a:spcPts val="0"/>
              </a:spcAft>
              <a:buClr>
                <a:srgbClr val="00B050"/>
              </a:buClr>
              <a:buSzPct val="90000"/>
              <a:buFont typeface="Arial" panose="020B0604020202020204" pitchFamily="34" charset="0"/>
              <a:buChar char="•"/>
            </a:pPr>
            <a:r>
              <a:rPr lang="en-US" sz="2150" dirty="0" smtClean="0"/>
              <a:t>School’s printer cartridge recycle policy</a:t>
            </a:r>
          </a:p>
          <a:p>
            <a:pPr marL="571500" lvl="1" indent="-249238">
              <a:spcAft>
                <a:spcPts val="0"/>
              </a:spcAft>
              <a:buClr>
                <a:srgbClr val="00B050"/>
              </a:buClr>
              <a:buSzPct val="90000"/>
              <a:buFont typeface="Arial" panose="020B0604020202020204" pitchFamily="34" charset="0"/>
              <a:buChar char="•"/>
            </a:pPr>
            <a:r>
              <a:rPr lang="en-US" sz="2150" dirty="0" smtClean="0"/>
              <a:t>Green paper policy</a:t>
            </a:r>
          </a:p>
          <a:p>
            <a:pPr marL="342900" lvl="1" indent="-312738">
              <a:spcAft>
                <a:spcPts val="0"/>
              </a:spcAft>
              <a:buClr>
                <a:srgbClr val="00B050"/>
              </a:buClr>
              <a:buSzPct val="90000"/>
              <a:buFont typeface="Wingdings 3" panose="05040102010807070707" pitchFamily="18" charset="2"/>
              <a:buChar char=""/>
            </a:pPr>
            <a:r>
              <a:rPr lang="en-US" sz="2150" dirty="0" smtClean="0"/>
              <a:t>Use the </a:t>
            </a:r>
            <a:r>
              <a:rPr lang="en-US" sz="2150" b="1" dirty="0" smtClean="0"/>
              <a:t>John </a:t>
            </a:r>
            <a:r>
              <a:rPr lang="en-US" sz="2150" b="1" dirty="0"/>
              <a:t>Lewis </a:t>
            </a:r>
            <a:r>
              <a:rPr lang="en-US" sz="2150" b="1" dirty="0" smtClean="0"/>
              <a:t>Partnership </a:t>
            </a:r>
            <a:r>
              <a:rPr lang="en-US" sz="2150" dirty="0" smtClean="0"/>
              <a:t>example within the report, describe how the problem, the solution and the likelihood of the solution having a Green affect on the school.</a:t>
            </a:r>
            <a:endParaRPr lang="en-US" sz="2150" dirty="0"/>
          </a:p>
        </p:txBody>
      </p:sp>
      <p:sp>
        <p:nvSpPr>
          <p:cNvPr id="8" name="Title 1"/>
          <p:cNvSpPr>
            <a:spLocks noGrp="1"/>
          </p:cNvSpPr>
          <p:nvPr>
            <p:ph type="title"/>
          </p:nvPr>
        </p:nvSpPr>
        <p:spPr>
          <a:xfrm>
            <a:off x="35496" y="44624"/>
            <a:ext cx="8856984" cy="576064"/>
          </a:xfrm>
        </p:spPr>
        <p:txBody>
          <a:bodyPr>
            <a:noAutofit/>
          </a:bodyPr>
          <a:lstStyle/>
          <a:p>
            <a:r>
              <a:rPr lang="en-US" sz="3800" dirty="0" smtClean="0"/>
              <a:t>4.5 – Green IT – How to Be Green?</a:t>
            </a:r>
            <a:endParaRPr lang="en-US" sz="3800" b="0" dirty="0"/>
          </a:p>
        </p:txBody>
      </p:sp>
      <p:pic>
        <p:nvPicPr>
          <p:cNvPr id="2052" name="Picture 4" descr="See original image"/>
          <p:cNvPicPr>
            <a:picLocks noChangeAspect="1" noChangeArrowheads="1"/>
          </p:cNvPicPr>
          <p:nvPr/>
        </p:nvPicPr>
        <p:blipFill rotWithShape="1">
          <a:blip r:embed="rId5">
            <a:extLst>
              <a:ext uri="{28A0092B-C50C-407E-A947-70E740481C1C}">
                <a14:useLocalDpi xmlns:a14="http://schemas.microsoft.com/office/drawing/2010/main" val="0"/>
              </a:ext>
            </a:extLst>
          </a:blip>
          <a:srcRect t="7616" r="2822" b="9265"/>
          <a:stretch/>
        </p:blipFill>
        <p:spPr bwMode="auto">
          <a:xfrm>
            <a:off x="6660232" y="2467094"/>
            <a:ext cx="2112169" cy="1835436"/>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See original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975" t="2059" r="16946" b="4520"/>
          <a:stretch/>
        </p:blipFill>
        <p:spPr bwMode="auto">
          <a:xfrm>
            <a:off x="6660232" y="4509120"/>
            <a:ext cx="2112169" cy="2025069"/>
          </a:xfrm>
          <a:prstGeom prst="rect">
            <a:avLst/>
          </a:prstGeom>
          <a:noFill/>
          <a:effectLst>
            <a:outerShdw blurRad="1270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Green IT Sustainable Servic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60231" y="1098812"/>
            <a:ext cx="2112169" cy="1187168"/>
          </a:xfrm>
          <a:prstGeom prst="rect">
            <a:avLst/>
          </a:prstGeom>
        </p:spPr>
      </p:pic>
    </p:spTree>
    <p:extLst>
      <p:ext uri="{BB962C8B-B14F-4D97-AF65-F5344CB8AC3E}">
        <p14:creationId xmlns:p14="http://schemas.microsoft.com/office/powerpoint/2010/main" val="2701590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3600" dirty="0" smtClean="0"/>
              <a:t>2.4 </a:t>
            </a:r>
            <a:r>
              <a:rPr lang="en-GB" sz="3600" dirty="0"/>
              <a:t>– </a:t>
            </a:r>
            <a:r>
              <a:rPr lang="en-GB" sz="3600" dirty="0" smtClean="0"/>
              <a:t>Exam Questions – Specimen Paper</a:t>
            </a:r>
            <a:endParaRPr lang="en-GB" sz="36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4247317"/>
          </a:xfrm>
          <a:prstGeom prst="rect">
            <a:avLst/>
          </a:prstGeom>
        </p:spPr>
        <p:txBody>
          <a:bodyPr wrap="square">
            <a:spAutoFit/>
          </a:bodyPr>
          <a:lstStyle/>
          <a:p>
            <a:r>
              <a:rPr lang="en-US" dirty="0"/>
              <a:t>2. Progress Vision is reviewing its information security and personal data protection measures. </a:t>
            </a:r>
          </a:p>
          <a:p>
            <a:r>
              <a:rPr lang="en-US" dirty="0"/>
              <a:t>(a) Confidentiality is one of the principles of information security. </a:t>
            </a:r>
          </a:p>
          <a:p>
            <a:endParaRPr lang="en-GB" dirty="0"/>
          </a:p>
          <a:p>
            <a:r>
              <a:rPr lang="en-US" dirty="0"/>
              <a:t>Identify </a:t>
            </a:r>
            <a:r>
              <a:rPr lang="en-US" b="1" dirty="0"/>
              <a:t>two </a:t>
            </a:r>
            <a:r>
              <a:rPr lang="en-US" dirty="0"/>
              <a:t>other principles of information security. </a:t>
            </a:r>
          </a:p>
          <a:p>
            <a:r>
              <a:rPr lang="en-GB" dirty="0"/>
              <a:t>1. </a:t>
            </a:r>
            <a:r>
              <a:rPr lang="en-GB" dirty="0" smtClean="0"/>
              <a:t>________________________________________________________________</a:t>
            </a:r>
            <a:endParaRPr lang="en-GB" dirty="0"/>
          </a:p>
          <a:p>
            <a:r>
              <a:rPr lang="en-GB" dirty="0"/>
              <a:t>2. </a:t>
            </a:r>
            <a:r>
              <a:rPr lang="en-GB" dirty="0" smtClean="0"/>
              <a:t>_____________________________________________________________ </a:t>
            </a:r>
            <a:r>
              <a:rPr lang="en-GB" b="1" dirty="0" smtClean="0"/>
              <a:t>[</a:t>
            </a:r>
            <a:r>
              <a:rPr lang="en-GB" b="1" dirty="0"/>
              <a:t>2</a:t>
            </a:r>
            <a:r>
              <a:rPr lang="en-GB" b="1" dirty="0" smtClean="0"/>
              <a:t>]</a:t>
            </a:r>
          </a:p>
          <a:p>
            <a:endParaRPr lang="en-US" b="1" dirty="0"/>
          </a:p>
          <a:p>
            <a:r>
              <a:rPr lang="en-US" dirty="0"/>
              <a:t>5. The Chief Executive is concerned that Progress Vision does not fully meet information security and data protection legislation in the UK. </a:t>
            </a:r>
          </a:p>
          <a:p>
            <a:r>
              <a:rPr lang="en-US" dirty="0"/>
              <a:t>(a) State </a:t>
            </a:r>
            <a:r>
              <a:rPr lang="en-US" b="1" dirty="0"/>
              <a:t>two </a:t>
            </a:r>
            <a:r>
              <a:rPr lang="en-US" dirty="0"/>
              <a:t>current laws that Progress Vision must comply with when securing and protecting information. </a:t>
            </a:r>
          </a:p>
          <a:p>
            <a:endParaRPr lang="en-GB" dirty="0"/>
          </a:p>
          <a:p>
            <a:r>
              <a:rPr lang="en-GB" dirty="0"/>
              <a:t>1. </a:t>
            </a:r>
            <a:r>
              <a:rPr lang="en-GB" dirty="0" smtClean="0"/>
              <a:t>________________________________________________________________</a:t>
            </a:r>
            <a:endParaRPr lang="en-GB" dirty="0"/>
          </a:p>
          <a:p>
            <a:r>
              <a:rPr lang="en-GB" dirty="0"/>
              <a:t>2. </a:t>
            </a:r>
            <a:r>
              <a:rPr lang="en-GB" dirty="0" smtClean="0"/>
              <a:t>_____________________________________________________________ </a:t>
            </a:r>
            <a:r>
              <a:rPr lang="en-GB" b="1" dirty="0" smtClean="0"/>
              <a:t>[</a:t>
            </a:r>
            <a:r>
              <a:rPr lang="en-GB" b="1" dirty="0"/>
              <a:t>2]</a:t>
            </a:r>
            <a:endParaRPr lang="en-GB" dirty="0"/>
          </a:p>
        </p:txBody>
      </p:sp>
      <p:sp>
        <p:nvSpPr>
          <p:cNvPr id="7" name="TextBox 6">
            <a:hlinkClick r:id="rId3" action="ppaction://hlinkfile"/>
          </p:cNvPr>
          <p:cNvSpPr txBox="1"/>
          <p:nvPr/>
        </p:nvSpPr>
        <p:spPr>
          <a:xfrm>
            <a:off x="8388424" y="5899919"/>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2815872309"/>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3600" dirty="0" smtClean="0"/>
              <a:t>2.4 </a:t>
            </a:r>
            <a:r>
              <a:rPr lang="en-GB" sz="3600" dirty="0"/>
              <a:t>– </a:t>
            </a:r>
            <a:r>
              <a:rPr lang="en-GB" sz="3600" dirty="0" smtClean="0"/>
              <a:t>Exam Questions – Specimen Paper</a:t>
            </a:r>
            <a:endParaRPr lang="en-GB" sz="36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5632311"/>
          </a:xfrm>
          <a:prstGeom prst="rect">
            <a:avLst/>
          </a:prstGeom>
        </p:spPr>
        <p:txBody>
          <a:bodyPr wrap="square">
            <a:spAutoFit/>
          </a:bodyPr>
          <a:lstStyle/>
          <a:p>
            <a:r>
              <a:rPr lang="en-US" dirty="0" smtClean="0"/>
              <a:t>(</a:t>
            </a:r>
            <a:r>
              <a:rPr lang="en-US" dirty="0"/>
              <a:t>b) Explain </a:t>
            </a:r>
            <a:r>
              <a:rPr lang="en-US" b="1" dirty="0"/>
              <a:t>two </a:t>
            </a:r>
            <a:r>
              <a:rPr lang="en-US" dirty="0"/>
              <a:t>possible effects on Progress Vision if it were to lose or mishandle personal information. </a:t>
            </a:r>
          </a:p>
          <a:p>
            <a:r>
              <a:rPr lang="en-GB" dirty="0" smtClean="0"/>
              <a:t>1. ________________________________________________________________ </a:t>
            </a:r>
          </a:p>
          <a:p>
            <a:r>
              <a:rPr lang="en-GB" dirty="0" smtClean="0"/>
              <a:t>__________________________________________________________________ </a:t>
            </a:r>
            <a:r>
              <a:rPr lang="en-GB" dirty="0"/>
              <a:t>__________________________________________________________________ __________________________________________________________________ </a:t>
            </a:r>
          </a:p>
          <a:p>
            <a:r>
              <a:rPr lang="en-GB" dirty="0"/>
              <a:t>2. </a:t>
            </a:r>
            <a:r>
              <a:rPr lang="en-GB" dirty="0" smtClean="0"/>
              <a:t>________________________________________________________________ __________________________________________________________________</a:t>
            </a:r>
            <a:r>
              <a:rPr lang="en-GB" dirty="0"/>
              <a:t> </a:t>
            </a:r>
            <a:r>
              <a:rPr lang="en-GB" dirty="0" smtClean="0"/>
              <a:t>__________________________________________________________________</a:t>
            </a:r>
            <a:r>
              <a:rPr lang="en-GB" dirty="0"/>
              <a:t> </a:t>
            </a:r>
            <a:r>
              <a:rPr lang="en-GB" dirty="0" smtClean="0"/>
              <a:t>_______________________________________________________________ </a:t>
            </a:r>
            <a:r>
              <a:rPr lang="en-GB" b="1" dirty="0" smtClean="0"/>
              <a:t>[</a:t>
            </a:r>
            <a:r>
              <a:rPr lang="en-GB" b="1" dirty="0"/>
              <a:t>4] </a:t>
            </a:r>
            <a:endParaRPr lang="en-GB" dirty="0"/>
          </a:p>
          <a:p>
            <a:r>
              <a:rPr lang="en-US" dirty="0"/>
              <a:t>(c) Explain possible actions that Progress Vision should take to comply with UK legislation relating to information security and data protection. </a:t>
            </a:r>
          </a:p>
          <a:p>
            <a:r>
              <a:rPr lang="en-GB" dirty="0" smtClean="0"/>
              <a:t>__________________________________________________________________</a:t>
            </a:r>
            <a:r>
              <a:rPr lang="en-GB" dirty="0"/>
              <a:t> __________________________________________________________________ __________________________________________________________________ __________________________________________________________________ __________________________________________________________________ __________________________________________________________________ __________________________________________________________________ </a:t>
            </a:r>
            <a:r>
              <a:rPr lang="en-GB" dirty="0" smtClean="0"/>
              <a:t>_______________________________________________________________ </a:t>
            </a:r>
            <a:r>
              <a:rPr lang="en-GB" b="1" dirty="0" smtClean="0"/>
              <a:t>[</a:t>
            </a:r>
            <a:r>
              <a:rPr lang="en-GB" b="1" dirty="0"/>
              <a:t>6]</a:t>
            </a:r>
            <a:endParaRPr lang="en-GB" dirty="0"/>
          </a:p>
        </p:txBody>
      </p:sp>
      <p:sp>
        <p:nvSpPr>
          <p:cNvPr id="7" name="TextBox 6">
            <a:hlinkClick r:id="rId3" action="ppaction://hlinkfile"/>
          </p:cNvPr>
          <p:cNvSpPr txBox="1"/>
          <p:nvPr/>
        </p:nvSpPr>
        <p:spPr>
          <a:xfrm>
            <a:off x="8460432" y="1064196"/>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172604219"/>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3600" dirty="0" smtClean="0"/>
              <a:t>2.4 </a:t>
            </a:r>
            <a:r>
              <a:rPr lang="en-GB" sz="3600" dirty="0"/>
              <a:t>– </a:t>
            </a:r>
            <a:r>
              <a:rPr lang="en-GB" sz="3600" dirty="0" smtClean="0"/>
              <a:t>Exam Questions – Specimen Paper</a:t>
            </a:r>
            <a:endParaRPr lang="en-GB" sz="36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4801314"/>
          </a:xfrm>
          <a:prstGeom prst="rect">
            <a:avLst/>
          </a:prstGeom>
        </p:spPr>
        <p:txBody>
          <a:bodyPr wrap="square">
            <a:spAutoFit/>
          </a:bodyPr>
          <a:lstStyle/>
          <a:p>
            <a:r>
              <a:rPr lang="en-US" dirty="0"/>
              <a:t>7. Information is held by individuals and organisations globally. </a:t>
            </a:r>
          </a:p>
          <a:p>
            <a:r>
              <a:rPr lang="en-US" dirty="0"/>
              <a:t>(a) Explain </a:t>
            </a:r>
            <a:r>
              <a:rPr lang="en-US" b="1" dirty="0"/>
              <a:t>one </a:t>
            </a:r>
            <a:r>
              <a:rPr lang="en-US" dirty="0"/>
              <a:t>reason why working from home in a rural location might affect an individual’s ability to work remotely. </a:t>
            </a:r>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 </a:t>
            </a:r>
            <a:r>
              <a:rPr lang="en-GB" b="1" dirty="0" smtClean="0"/>
              <a:t>[</a:t>
            </a:r>
            <a:r>
              <a:rPr lang="en-GB" b="1" dirty="0"/>
              <a:t>2</a:t>
            </a:r>
            <a:r>
              <a:rPr lang="en-GB" b="1" dirty="0" smtClean="0"/>
              <a:t>]</a:t>
            </a:r>
          </a:p>
          <a:p>
            <a:endParaRPr lang="en-US" b="1" dirty="0"/>
          </a:p>
          <a:p>
            <a:r>
              <a:rPr lang="en-US" dirty="0"/>
              <a:t>10. An international bank wants to improve its global image. </a:t>
            </a:r>
          </a:p>
          <a:p>
            <a:r>
              <a:rPr lang="en-US" dirty="0"/>
              <a:t>(a) The bank could use Green IT to enhance its brand image. </a:t>
            </a:r>
          </a:p>
          <a:p>
            <a:endParaRPr lang="en-GB" dirty="0"/>
          </a:p>
          <a:p>
            <a:r>
              <a:rPr lang="en-US" dirty="0"/>
              <a:t>Describe </a:t>
            </a:r>
            <a:r>
              <a:rPr lang="en-US" b="1" dirty="0"/>
              <a:t>one </a:t>
            </a:r>
            <a:r>
              <a:rPr lang="en-US" dirty="0"/>
              <a:t>way in which Green IT could be implemented by the bank to improve sustainability. </a:t>
            </a:r>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 </a:t>
            </a:r>
            <a:r>
              <a:rPr lang="en-GB" b="1" dirty="0" smtClean="0"/>
              <a:t>[</a:t>
            </a:r>
            <a:r>
              <a:rPr lang="en-GB" b="1" dirty="0"/>
              <a:t>2]</a:t>
            </a:r>
            <a:endParaRPr lang="en-GB" dirty="0"/>
          </a:p>
        </p:txBody>
      </p:sp>
      <p:sp>
        <p:nvSpPr>
          <p:cNvPr id="6" name="TextBox 5">
            <a:hlinkClick r:id="rId3" action="ppaction://hlinkfile"/>
          </p:cNvPr>
          <p:cNvSpPr txBox="1"/>
          <p:nvPr/>
        </p:nvSpPr>
        <p:spPr>
          <a:xfrm>
            <a:off x="8460432" y="5899919"/>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119495094"/>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GB" sz="3600" b="1" dirty="0" smtClean="0"/>
              <a:t>Assignment Scenario</a:t>
            </a:r>
          </a:p>
        </p:txBody>
      </p:sp>
      <p:sp>
        <p:nvSpPr>
          <p:cNvPr id="2" name="Rectangle 1"/>
          <p:cNvSpPr/>
          <p:nvPr/>
        </p:nvSpPr>
        <p:spPr>
          <a:xfrm>
            <a:off x="251520" y="1052736"/>
            <a:ext cx="8568952" cy="5743111"/>
          </a:xfrm>
          <a:prstGeom prst="rect">
            <a:avLst/>
          </a:prstGeom>
        </p:spPr>
        <p:txBody>
          <a:bodyPr wrap="square">
            <a:spAutoFit/>
          </a:bodyPr>
          <a:lstStyle/>
          <a:p>
            <a:pPr marL="395288" indent="-395288">
              <a:buClr>
                <a:srgbClr val="00B050"/>
              </a:buClr>
              <a:buFont typeface="Wingdings 3" panose="05040102010807070707" pitchFamily="18" charset="2"/>
              <a:buChar char=""/>
            </a:pPr>
            <a:r>
              <a:rPr lang="en-GB" sz="2040" dirty="0">
                <a:latin typeface="Arial" panose="020B0604020202020204" pitchFamily="34" charset="0"/>
                <a:cs typeface="Arial" panose="020B0604020202020204" pitchFamily="34" charset="0"/>
              </a:rPr>
              <a:t>There are </a:t>
            </a:r>
            <a:r>
              <a:rPr lang="en-GB" sz="2040" b="1" dirty="0" smtClean="0">
                <a:latin typeface="Arial" panose="020B0604020202020204" pitchFamily="34" charset="0"/>
                <a:cs typeface="Arial" panose="020B0604020202020204" pitchFamily="34" charset="0"/>
              </a:rPr>
              <a:t>5</a:t>
            </a:r>
            <a:r>
              <a:rPr lang="en-GB" sz="2040" dirty="0" smtClean="0">
                <a:latin typeface="Arial" panose="020B0604020202020204" pitchFamily="34" charset="0"/>
                <a:cs typeface="Arial" panose="020B0604020202020204" pitchFamily="34" charset="0"/>
              </a:rPr>
              <a:t> sections to this Theory Unit, each of which will give you a basic </a:t>
            </a:r>
            <a:r>
              <a:rPr lang="en-GB" sz="2040" dirty="0">
                <a:latin typeface="Arial" panose="020B0604020202020204" pitchFamily="34" charset="0"/>
                <a:cs typeface="Arial" panose="020B0604020202020204" pitchFamily="34" charset="0"/>
              </a:rPr>
              <a:t>understanding and practice at possible exam questions. It will involve gaining knowledge towards the answers.</a:t>
            </a:r>
          </a:p>
          <a:p>
            <a:pPr marL="395288" indent="-395288">
              <a:buClr>
                <a:srgbClr val="00B050"/>
              </a:buClr>
              <a:buFont typeface="Wingdings 3" panose="05040102010807070707" pitchFamily="18" charset="2"/>
              <a:buChar char=""/>
            </a:pPr>
            <a:r>
              <a:rPr lang="en-GB" sz="2040" dirty="0">
                <a:latin typeface="Arial" panose="020B0604020202020204" pitchFamily="34" charset="0"/>
                <a:cs typeface="Arial" panose="020B0604020202020204" pitchFamily="34" charset="0"/>
              </a:rPr>
              <a:t>This is not a wrote learning course, you will need to understand the basics of ICT in order to adapt your knowledge towards companies and their needs. </a:t>
            </a:r>
            <a:r>
              <a:rPr lang="en-GB" sz="2040" dirty="0" smtClean="0">
                <a:latin typeface="Arial" panose="020B0604020202020204" pitchFamily="34" charset="0"/>
                <a:cs typeface="Arial" panose="020B0604020202020204" pitchFamily="34" charset="0"/>
              </a:rPr>
              <a:t>For </a:t>
            </a:r>
            <a:r>
              <a:rPr lang="en-GB" sz="2040" b="1" dirty="0" smtClean="0">
                <a:latin typeface="Arial" panose="020B0604020202020204" pitchFamily="34" charset="0"/>
                <a:cs typeface="Arial" panose="020B0604020202020204" pitchFamily="34" charset="0"/>
              </a:rPr>
              <a:t>LO4</a:t>
            </a:r>
            <a:r>
              <a:rPr lang="en-GB" sz="2040" dirty="0" smtClean="0">
                <a:latin typeface="Arial" panose="020B0604020202020204" pitchFamily="34" charset="0"/>
                <a:cs typeface="Arial" panose="020B0604020202020204" pitchFamily="34" charset="0"/>
              </a:rPr>
              <a:t>, this </a:t>
            </a:r>
            <a:r>
              <a:rPr lang="en-GB" sz="2040" dirty="0">
                <a:latin typeface="Arial" panose="020B0604020202020204" pitchFamily="34" charset="0"/>
                <a:cs typeface="Arial" panose="020B0604020202020204" pitchFamily="34" charset="0"/>
              </a:rPr>
              <a:t>will involve </a:t>
            </a:r>
            <a:r>
              <a:rPr lang="en-GB" sz="2040" dirty="0" smtClean="0">
                <a:latin typeface="Arial" panose="020B0604020202020204" pitchFamily="34" charset="0"/>
                <a:cs typeface="Arial" panose="020B0604020202020204" pitchFamily="34" charset="0"/>
              </a:rPr>
              <a:t>understanding: </a:t>
            </a:r>
          </a:p>
          <a:p>
            <a:pPr marL="793750" indent="-395288">
              <a:buClr>
                <a:srgbClr val="00B050"/>
              </a:buClr>
              <a:buFont typeface="Arial" panose="020B0604020202020204" pitchFamily="34" charset="0"/>
              <a:buChar char="•"/>
            </a:pPr>
            <a:r>
              <a:rPr lang="en-US" sz="2040" dirty="0">
                <a:latin typeface="Arial" panose="020B0604020202020204" pitchFamily="34" charset="0"/>
                <a:cs typeface="Arial" panose="020B0604020202020204" pitchFamily="34" charset="0"/>
              </a:rPr>
              <a:t>UK legislation and </a:t>
            </a:r>
            <a:r>
              <a:rPr lang="en-US" sz="2040" dirty="0" smtClean="0">
                <a:latin typeface="Arial" panose="020B0604020202020204" pitchFamily="34" charset="0"/>
                <a:cs typeface="Arial" panose="020B0604020202020204" pitchFamily="34" charset="0"/>
              </a:rPr>
              <a:t>regulation relating </a:t>
            </a:r>
            <a:r>
              <a:rPr lang="en-US" sz="2040" dirty="0">
                <a:latin typeface="Arial" panose="020B0604020202020204" pitchFamily="34" charset="0"/>
                <a:cs typeface="Arial" panose="020B0604020202020204" pitchFamily="34" charset="0"/>
              </a:rPr>
              <a:t>to the storage </a:t>
            </a:r>
            <a:r>
              <a:rPr lang="en-US" sz="2040" dirty="0" smtClean="0">
                <a:latin typeface="Arial" panose="020B0604020202020204" pitchFamily="34" charset="0"/>
                <a:cs typeface="Arial" panose="020B0604020202020204" pitchFamily="34" charset="0"/>
              </a:rPr>
              <a:t>and use </a:t>
            </a:r>
            <a:r>
              <a:rPr lang="en-US" sz="2040" dirty="0">
                <a:latin typeface="Arial" panose="020B0604020202020204" pitchFamily="34" charset="0"/>
                <a:cs typeface="Arial" panose="020B0604020202020204" pitchFamily="34" charset="0"/>
              </a:rPr>
              <a:t>of </a:t>
            </a:r>
            <a:r>
              <a:rPr lang="en-US" sz="2040" dirty="0" smtClean="0">
                <a:latin typeface="Arial" panose="020B0604020202020204" pitchFamily="34" charset="0"/>
                <a:cs typeface="Arial" panose="020B0604020202020204" pitchFamily="34" charset="0"/>
              </a:rPr>
              <a:t>information</a:t>
            </a:r>
          </a:p>
          <a:p>
            <a:pPr marL="793750" indent="-395288">
              <a:buClr>
                <a:srgbClr val="00B050"/>
              </a:buClr>
              <a:buFont typeface="Arial" panose="020B0604020202020204" pitchFamily="34" charset="0"/>
              <a:buChar char="•"/>
            </a:pPr>
            <a:r>
              <a:rPr lang="en-US" sz="2040" dirty="0" smtClean="0">
                <a:latin typeface="Arial" panose="020B0604020202020204" pitchFamily="34" charset="0"/>
                <a:cs typeface="Arial" panose="020B0604020202020204" pitchFamily="34" charset="0"/>
              </a:rPr>
              <a:t>Categories </a:t>
            </a:r>
            <a:r>
              <a:rPr lang="en-US" sz="2040" dirty="0">
                <a:latin typeface="Arial" panose="020B0604020202020204" pitchFamily="34" charset="0"/>
                <a:cs typeface="Arial" panose="020B0604020202020204" pitchFamily="34" charset="0"/>
              </a:rPr>
              <a:t>of </a:t>
            </a:r>
            <a:r>
              <a:rPr lang="en-US" sz="2040" dirty="0" smtClean="0">
                <a:latin typeface="Arial" panose="020B0604020202020204" pitchFamily="34" charset="0"/>
                <a:cs typeface="Arial" panose="020B0604020202020204" pitchFamily="34" charset="0"/>
              </a:rPr>
              <a:t>information used </a:t>
            </a:r>
            <a:r>
              <a:rPr lang="en-US" sz="2040" dirty="0">
                <a:latin typeface="Arial" panose="020B0604020202020204" pitchFamily="34" charset="0"/>
                <a:cs typeface="Arial" panose="020B0604020202020204" pitchFamily="34" charset="0"/>
              </a:rPr>
              <a:t>by individuals that </a:t>
            </a:r>
            <a:r>
              <a:rPr lang="en-US" sz="2040" dirty="0" smtClean="0">
                <a:latin typeface="Arial" panose="020B0604020202020204" pitchFamily="34" charset="0"/>
                <a:cs typeface="Arial" panose="020B0604020202020204" pitchFamily="34" charset="0"/>
              </a:rPr>
              <a:t>hold information</a:t>
            </a:r>
          </a:p>
          <a:p>
            <a:pPr marL="793750" indent="-395288">
              <a:buClr>
                <a:srgbClr val="00B050"/>
              </a:buClr>
              <a:buFont typeface="Arial" panose="020B0604020202020204" pitchFamily="34" charset="0"/>
              <a:buChar char="•"/>
            </a:pPr>
            <a:r>
              <a:rPr lang="en-US" sz="2040" dirty="0" smtClean="0">
                <a:latin typeface="Arial" panose="020B0604020202020204" pitchFamily="34" charset="0"/>
                <a:cs typeface="Arial" panose="020B0604020202020204" pitchFamily="34" charset="0"/>
              </a:rPr>
              <a:t>Consolidation</a:t>
            </a:r>
          </a:p>
          <a:p>
            <a:pPr marL="793750" indent="-395288">
              <a:buClr>
                <a:srgbClr val="00B050"/>
              </a:buClr>
              <a:buFont typeface="Arial" panose="020B0604020202020204" pitchFamily="34" charset="0"/>
              <a:buChar char="•"/>
            </a:pPr>
            <a:r>
              <a:rPr lang="en-US" sz="2040" dirty="0">
                <a:latin typeface="Arial" panose="020B0604020202020204" pitchFamily="34" charset="0"/>
                <a:cs typeface="Arial" panose="020B0604020202020204" pitchFamily="34" charset="0"/>
              </a:rPr>
              <a:t>UK and global </a:t>
            </a:r>
            <a:r>
              <a:rPr lang="en-US" sz="2040" dirty="0" smtClean="0">
                <a:latin typeface="Arial" panose="020B0604020202020204" pitchFamily="34" charset="0"/>
                <a:cs typeface="Arial" panose="020B0604020202020204" pitchFamily="34" charset="0"/>
              </a:rPr>
              <a:t>accessibility legislation </a:t>
            </a:r>
            <a:r>
              <a:rPr lang="en-US" sz="2040" dirty="0">
                <a:latin typeface="Arial" panose="020B0604020202020204" pitchFamily="34" charset="0"/>
                <a:cs typeface="Arial" panose="020B0604020202020204" pitchFamily="34" charset="0"/>
              </a:rPr>
              <a:t>relating </a:t>
            </a:r>
            <a:r>
              <a:rPr lang="en-US" sz="2040" dirty="0" smtClean="0">
                <a:latin typeface="Arial" panose="020B0604020202020204" pitchFamily="34" charset="0"/>
                <a:cs typeface="Arial" panose="020B0604020202020204" pitchFamily="34" charset="0"/>
              </a:rPr>
              <a:t>to the </a:t>
            </a:r>
            <a:r>
              <a:rPr lang="en-US" sz="2040" dirty="0">
                <a:latin typeface="Arial" panose="020B0604020202020204" pitchFamily="34" charset="0"/>
                <a:cs typeface="Arial" panose="020B0604020202020204" pitchFamily="34" charset="0"/>
              </a:rPr>
              <a:t>storage and use </a:t>
            </a:r>
            <a:r>
              <a:rPr lang="en-US" sz="2040" dirty="0" smtClean="0">
                <a:latin typeface="Arial" panose="020B0604020202020204" pitchFamily="34" charset="0"/>
                <a:cs typeface="Arial" panose="020B0604020202020204" pitchFamily="34" charset="0"/>
              </a:rPr>
              <a:t>of information</a:t>
            </a:r>
            <a:endParaRPr lang="en-US" sz="2040" dirty="0">
              <a:latin typeface="Arial" panose="020B0604020202020204" pitchFamily="34" charset="0"/>
              <a:cs typeface="Arial" panose="020B0604020202020204" pitchFamily="34" charset="0"/>
            </a:endParaRPr>
          </a:p>
          <a:p>
            <a:pPr marL="793750" indent="-395288">
              <a:buClr>
                <a:srgbClr val="00B050"/>
              </a:buClr>
              <a:buFont typeface="Arial" panose="020B0604020202020204" pitchFamily="34" charset="0"/>
              <a:buChar char="•"/>
            </a:pPr>
            <a:r>
              <a:rPr lang="en-US" sz="2040" dirty="0">
                <a:latin typeface="Arial" panose="020B0604020202020204" pitchFamily="34" charset="0"/>
                <a:cs typeface="Arial" panose="020B0604020202020204" pitchFamily="34" charset="0"/>
              </a:rPr>
              <a:t>Global </a:t>
            </a:r>
            <a:r>
              <a:rPr lang="en-US" sz="2040" dirty="0" smtClean="0">
                <a:latin typeface="Arial" panose="020B0604020202020204" pitchFamily="34" charset="0"/>
                <a:cs typeface="Arial" panose="020B0604020202020204" pitchFamily="34" charset="0"/>
              </a:rPr>
              <a:t>information protection </a:t>
            </a:r>
            <a:r>
              <a:rPr lang="en-US" sz="2040" dirty="0">
                <a:latin typeface="Arial" panose="020B0604020202020204" pitchFamily="34" charset="0"/>
                <a:cs typeface="Arial" panose="020B0604020202020204" pitchFamily="34" charset="0"/>
              </a:rPr>
              <a:t>legislation </a:t>
            </a:r>
            <a:r>
              <a:rPr lang="en-US" sz="2040" dirty="0" smtClean="0">
                <a:latin typeface="Arial" panose="020B0604020202020204" pitchFamily="34" charset="0"/>
                <a:cs typeface="Arial" panose="020B0604020202020204" pitchFamily="34" charset="0"/>
              </a:rPr>
              <a:t>and regulation</a:t>
            </a:r>
            <a:endParaRPr lang="en-US" sz="2040" dirty="0">
              <a:latin typeface="Arial" panose="020B0604020202020204" pitchFamily="34" charset="0"/>
              <a:cs typeface="Arial" panose="020B0604020202020204" pitchFamily="34" charset="0"/>
            </a:endParaRPr>
          </a:p>
          <a:p>
            <a:pPr marL="793750" indent="-395288">
              <a:buClr>
                <a:srgbClr val="00B050"/>
              </a:buClr>
              <a:buFont typeface="Arial" panose="020B0604020202020204" pitchFamily="34" charset="0"/>
              <a:buChar char="•"/>
            </a:pPr>
            <a:r>
              <a:rPr lang="en-US" sz="2040" dirty="0" smtClean="0">
                <a:latin typeface="Arial" panose="020B0604020202020204" pitchFamily="34" charset="0"/>
                <a:cs typeface="Arial" panose="020B0604020202020204" pitchFamily="34" charset="0"/>
              </a:rPr>
              <a:t>Green IT</a:t>
            </a:r>
          </a:p>
          <a:p>
            <a:pPr marL="395288" indent="-395288">
              <a:buClr>
                <a:srgbClr val="00B050"/>
              </a:buClr>
              <a:buFont typeface="Wingdings 3" panose="05040102010807070707" pitchFamily="18" charset="2"/>
              <a:buChar char=""/>
            </a:pPr>
            <a:r>
              <a:rPr lang="en-GB" sz="2040" dirty="0" smtClean="0">
                <a:latin typeface="Arial" panose="020B0604020202020204" pitchFamily="34" charset="0"/>
                <a:cs typeface="Arial" panose="020B0604020202020204" pitchFamily="34" charset="0"/>
              </a:rPr>
              <a:t>In </a:t>
            </a:r>
            <a:r>
              <a:rPr lang="en-GB" sz="2040" dirty="0">
                <a:latin typeface="Arial" panose="020B0604020202020204" pitchFamily="34" charset="0"/>
                <a:cs typeface="Arial" panose="020B0604020202020204" pitchFamily="34" charset="0"/>
              </a:rPr>
              <a:t>the exam you will be given </a:t>
            </a:r>
            <a:r>
              <a:rPr lang="en-GB" sz="2040" dirty="0" smtClean="0">
                <a:latin typeface="Arial" panose="020B0604020202020204" pitchFamily="34" charset="0"/>
                <a:cs typeface="Arial" panose="020B0604020202020204" pitchFamily="34" charset="0"/>
              </a:rPr>
              <a:t>precise </a:t>
            </a:r>
            <a:r>
              <a:rPr lang="en-GB" sz="2040" dirty="0">
                <a:latin typeface="Arial" panose="020B0604020202020204" pitchFamily="34" charset="0"/>
                <a:cs typeface="Arial" panose="020B0604020202020204" pitchFamily="34" charset="0"/>
              </a:rPr>
              <a:t>questions requiring precise answers </a:t>
            </a:r>
            <a:r>
              <a:rPr lang="en-GB" sz="2040" dirty="0" smtClean="0">
                <a:latin typeface="Arial" panose="020B0604020202020204" pitchFamily="34" charset="0"/>
                <a:cs typeface="Arial" panose="020B0604020202020204" pitchFamily="34" charset="0"/>
              </a:rPr>
              <a:t>based on a </a:t>
            </a:r>
            <a:r>
              <a:rPr lang="en-GB" sz="2040" dirty="0">
                <a:latin typeface="Arial" panose="020B0604020202020204" pitchFamily="34" charset="0"/>
                <a:cs typeface="Arial" panose="020B0604020202020204" pitchFamily="34" charset="0"/>
              </a:rPr>
              <a:t>scenario to answers questions from, and adapt your knowledge and use the key terms and named components to give a judgemental answer</a:t>
            </a:r>
            <a:r>
              <a:rPr lang="en-GB" sz="2040" dirty="0" smtClean="0">
                <a:latin typeface="Arial" panose="020B0604020202020204" pitchFamily="34" charset="0"/>
                <a:cs typeface="Arial" panose="020B0604020202020204" pitchFamily="34" charset="0"/>
              </a:rPr>
              <a:t>.</a:t>
            </a:r>
            <a:endParaRPr lang="en-GB" sz="204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89605"/>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2000" dirty="0" smtClean="0"/>
              <a:t>4.1 - UK </a:t>
            </a:r>
            <a:r>
              <a:rPr lang="en-US" sz="2000" dirty="0"/>
              <a:t>legislation and regulation relating to the storage and use of </a:t>
            </a:r>
            <a:r>
              <a:rPr lang="en-US" sz="2000" dirty="0" smtClean="0"/>
              <a:t>information</a:t>
            </a:r>
            <a:endParaRPr lang="en-US" sz="2000" b="0" dirty="0"/>
          </a:p>
        </p:txBody>
      </p:sp>
      <p:graphicFrame>
        <p:nvGraphicFramePr>
          <p:cNvPr id="25" name="Table 24"/>
          <p:cNvGraphicFramePr>
            <a:graphicFrameLocks noGrp="1"/>
          </p:cNvGraphicFramePr>
          <p:nvPr>
            <p:extLst>
              <p:ext uri="{D42A27DB-BD31-4B8C-83A1-F6EECF244321}">
                <p14:modId xmlns:p14="http://schemas.microsoft.com/office/powerpoint/2010/main" val="3483367309"/>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722">
                <a:tc>
                  <a:txBody>
                    <a:bodyPr/>
                    <a:lstStyle/>
                    <a:p>
                      <a:pPr>
                        <a:lnSpc>
                          <a:spcPts val="1700"/>
                        </a:lnSpc>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35894">
                <a:tc>
                  <a:txBody>
                    <a:bodyPr/>
                    <a:lstStyle/>
                    <a:p>
                      <a:pPr marL="177800" indent="-177800" algn="l">
                        <a:lnSpc>
                          <a:spcPts val="1700"/>
                        </a:lnSpc>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The 10 stipulations of the DPA</a:t>
                      </a:r>
                    </a:p>
                    <a:p>
                      <a:pPr marL="177800" indent="-177800" algn="l">
                        <a:lnSpc>
                          <a:spcPts val="1700"/>
                        </a:lnSpc>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Why does the Law keep having to be updated</a:t>
                      </a:r>
                    </a:p>
                    <a:p>
                      <a:pPr marL="177800" indent="-177800" algn="l">
                        <a:lnSpc>
                          <a:spcPts val="1700"/>
                        </a:lnSpc>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Ethical Hacking</a:t>
                      </a:r>
                    </a:p>
                    <a:p>
                      <a:pPr marL="177800" indent="-177800" algn="l">
                        <a:lnSpc>
                          <a:spcPts val="1700"/>
                        </a:lnSpc>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Is leaving bad feedback in a review illegal.</a:t>
                      </a:r>
                    </a:p>
                    <a:p>
                      <a:pPr marL="177800" indent="-177800" algn="l">
                        <a:lnSpc>
                          <a:spcPts val="1700"/>
                        </a:lnSpc>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Is Video Streaming a breach of Copyright</a:t>
                      </a:r>
                    </a:p>
                    <a:p>
                      <a:pPr marL="177800" indent="-177800" algn="l">
                        <a:lnSpc>
                          <a:spcPts val="1700"/>
                        </a:lnSpc>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Can you really see all the information on school system about you</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520" y="1054224"/>
            <a:ext cx="6768751" cy="4967288"/>
          </a:xfrm>
          <a:prstGeom prst="rect">
            <a:avLst/>
          </a:prstGeom>
        </p:spPr>
        <p:txBody>
          <a:bodyPr vert="horz">
            <a:noAutofit/>
          </a:bodyPr>
          <a:lst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85750" indent="-285750" fontAlgn="auto">
              <a:spcAft>
                <a:spcPts val="0"/>
              </a:spcAft>
              <a:buClr>
                <a:srgbClr val="00B050"/>
              </a:buClr>
              <a:buSzPct val="75000"/>
              <a:buFont typeface="Wingdings 3" panose="05040102010807070707" pitchFamily="18" charset="2"/>
              <a:buChar char="u"/>
            </a:pPr>
            <a:r>
              <a:rPr lang="en-GB" sz="1600" dirty="0" smtClean="0"/>
              <a:t>All companies have procedures they apply to staff and rules they apply to themselves in the common working day. The importance of these vary between companies, for instance a Builders Yard is more likely to abide by the Health and Safety at Work Act because of the risk of dangers whereas an office is more like to be guided by the DPA and CMA. But there are additional risks to Data protection in offices that are not as apparent to those of building sites:</a:t>
            </a:r>
          </a:p>
          <a:p>
            <a:pPr marL="571500" indent="-279400" fontAlgn="auto">
              <a:spcAft>
                <a:spcPts val="0"/>
              </a:spcAft>
              <a:buClr>
                <a:srgbClr val="00B050"/>
              </a:buClr>
              <a:buFont typeface="+mj-lt"/>
              <a:buAutoNum type="arabicPeriod"/>
            </a:pPr>
            <a:r>
              <a:rPr lang="en-GB" sz="1600" b="1" dirty="0" smtClean="0"/>
              <a:t>Data Protection Act (1998)</a:t>
            </a:r>
            <a:r>
              <a:rPr lang="en-GB" sz="1600" dirty="0" smtClean="0"/>
              <a:t> - allows a person the right to know what information an organisation holds on them and the right to correct information that is wrong</a:t>
            </a:r>
          </a:p>
          <a:p>
            <a:pPr marL="571500" indent="-279400" fontAlgn="auto">
              <a:spcAft>
                <a:spcPts val="0"/>
              </a:spcAft>
              <a:buClr>
                <a:srgbClr val="00B050"/>
              </a:buClr>
              <a:buFont typeface="+mj-lt"/>
              <a:buAutoNum type="arabicPeriod"/>
            </a:pPr>
            <a:r>
              <a:rPr lang="en-GB" sz="1600" b="1" dirty="0" smtClean="0"/>
              <a:t>Computer Misuse Act</a:t>
            </a:r>
            <a:r>
              <a:rPr lang="en-GB" sz="1600" dirty="0" smtClean="0"/>
              <a:t> - enacted to respond to the growing threat of hacking to computer systems and data</a:t>
            </a:r>
          </a:p>
          <a:p>
            <a:pPr marL="571500" indent="-279400" fontAlgn="auto">
              <a:spcAft>
                <a:spcPts val="0"/>
              </a:spcAft>
              <a:buClr>
                <a:srgbClr val="00B050"/>
              </a:buClr>
              <a:buFont typeface="+mj-lt"/>
              <a:buAutoNum type="arabicPeriod"/>
            </a:pPr>
            <a:r>
              <a:rPr lang="en-GB" sz="1600" b="1" dirty="0" smtClean="0"/>
              <a:t>Copyright Legislation</a:t>
            </a:r>
            <a:r>
              <a:rPr lang="en-GB" sz="1600" dirty="0" smtClean="0"/>
              <a:t> - gives the creators of some types of media rights to control how they are used and distributed - refers to </a:t>
            </a:r>
            <a:r>
              <a:rPr lang="en-GB" sz="1600" b="1" i="1" dirty="0" smtClean="0"/>
              <a:t>music, books, video and software</a:t>
            </a:r>
          </a:p>
          <a:p>
            <a:pPr marL="571500" indent="-279400" fontAlgn="auto">
              <a:spcAft>
                <a:spcPts val="0"/>
              </a:spcAft>
              <a:buClr>
                <a:srgbClr val="00B050"/>
              </a:buClr>
              <a:buFont typeface="+mj-lt"/>
              <a:buAutoNum type="arabicPeriod"/>
            </a:pPr>
            <a:r>
              <a:rPr lang="en-GB" sz="1600" b="1" dirty="0" smtClean="0"/>
              <a:t>Contracts of Employment</a:t>
            </a:r>
            <a:r>
              <a:rPr lang="en-GB" sz="1600" dirty="0" smtClean="0"/>
              <a:t> - the behaviours they would need to apply when employed in any workplace. </a:t>
            </a:r>
          </a:p>
          <a:p>
            <a:pPr marL="571500" indent="-279400" fontAlgn="auto">
              <a:spcAft>
                <a:spcPts val="0"/>
              </a:spcAft>
              <a:buClr>
                <a:srgbClr val="00B050"/>
              </a:buClr>
              <a:buFont typeface="+mj-lt"/>
              <a:buAutoNum type="arabicPeriod"/>
            </a:pPr>
            <a:r>
              <a:rPr lang="en-US" sz="1600" b="1" dirty="0"/>
              <a:t>Regulation of Investigatory Powers </a:t>
            </a:r>
            <a:r>
              <a:rPr lang="en-US" sz="1600" b="1" dirty="0" smtClean="0"/>
              <a:t>Act</a:t>
            </a:r>
            <a:r>
              <a:rPr lang="en-US" sz="1600" dirty="0" smtClean="0"/>
              <a:t> - </a:t>
            </a:r>
            <a:endParaRPr lang="en-GB" sz="1600" dirty="0" smtClean="0"/>
          </a:p>
          <a:p>
            <a:pPr marL="571500" indent="-279400" fontAlgn="auto">
              <a:spcAft>
                <a:spcPts val="0"/>
              </a:spcAft>
              <a:buClr>
                <a:srgbClr val="00B050"/>
              </a:buClr>
              <a:buFont typeface="+mj-lt"/>
              <a:buAutoNum type="arabicPeriod"/>
            </a:pPr>
            <a:r>
              <a:rPr lang="en-US" sz="1600" b="1" dirty="0"/>
              <a:t>Protection of Freedoms Act </a:t>
            </a:r>
            <a:r>
              <a:rPr lang="en-US" sz="1600" b="1" dirty="0" smtClean="0"/>
              <a:t>2012 – </a:t>
            </a:r>
            <a:r>
              <a:rPr lang="en-US" sz="1600" dirty="0" smtClean="0"/>
              <a:t>Covers the rights of individuals in the safe storage, use and display of their information.</a:t>
            </a:r>
          </a:p>
          <a:p>
            <a:pPr marL="571500" indent="-279400" fontAlgn="auto">
              <a:spcAft>
                <a:spcPts val="0"/>
              </a:spcAft>
              <a:buClr>
                <a:srgbClr val="00B050"/>
              </a:buClr>
              <a:buFont typeface="+mj-lt"/>
              <a:buAutoNum type="arabicPeriod"/>
            </a:pPr>
            <a:r>
              <a:rPr lang="en-US" sz="1600" b="1" dirty="0"/>
              <a:t>The 2002 E-commerce </a:t>
            </a:r>
            <a:r>
              <a:rPr lang="en-US" sz="1600" b="1" dirty="0" smtClean="0"/>
              <a:t>Regulations – </a:t>
            </a:r>
            <a:r>
              <a:rPr lang="en-US" sz="1600" dirty="0" smtClean="0"/>
              <a:t>Dictates what kind of information is stored and used by companies online services</a:t>
            </a:r>
            <a:endParaRPr lang="en-GB" sz="1600" b="1" dirty="0" smtClean="0"/>
          </a:p>
        </p:txBody>
      </p:sp>
    </p:spTree>
    <p:extLst>
      <p:ext uri="{BB962C8B-B14F-4D97-AF65-F5344CB8AC3E}">
        <p14:creationId xmlns:p14="http://schemas.microsoft.com/office/powerpoint/2010/main" val="1566753756"/>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52215"/>
            <a:ext cx="8568952" cy="5545137"/>
          </a:xfrm>
        </p:spPr>
        <p:txBody>
          <a:bodyPr>
            <a:noAutofit/>
          </a:bodyPr>
          <a:lstStyle/>
          <a:p>
            <a:pPr marL="0" indent="0">
              <a:buNone/>
            </a:pPr>
            <a:r>
              <a:rPr lang="en-GB" sz="1600" b="1" dirty="0" smtClean="0"/>
              <a:t>Data Protection Act 1988 - </a:t>
            </a:r>
            <a:r>
              <a:rPr lang="en-GB" sz="1600" dirty="0" smtClean="0"/>
              <a:t>This Act applies to personal information about an individual </a:t>
            </a:r>
          </a:p>
          <a:p>
            <a:pPr marL="266700" indent="-266700">
              <a:buClr>
                <a:srgbClr val="00B050"/>
              </a:buClr>
              <a:buSzPct val="75000"/>
            </a:pPr>
            <a:r>
              <a:rPr lang="en-US" sz="1600" dirty="0" smtClean="0"/>
              <a:t>The Act </a:t>
            </a:r>
            <a:r>
              <a:rPr lang="en-US" sz="1600" dirty="0"/>
              <a:t>defines a legal basis for handling in the United Kingdom of information relating to people living. It is the main/only piece of legislation that governs protection of personal data in the UK. Although the Act does not mention privacy, in practice it provides a way in which individuals can enforce the control of information about themselves. Most of the Act does not apply to domestic use,</a:t>
            </a:r>
            <a:r>
              <a:rPr lang="en-US" sz="1600" baseline="30000" dirty="0"/>
              <a:t> </a:t>
            </a:r>
            <a:r>
              <a:rPr lang="en-US" sz="1600" dirty="0"/>
              <a:t>for example keeping a personal address book. </a:t>
            </a:r>
            <a:r>
              <a:rPr lang="en-US" sz="1600" dirty="0" smtClean="0"/>
              <a:t>Businesses operating in </a:t>
            </a:r>
            <a:r>
              <a:rPr lang="en-US" sz="1600" dirty="0"/>
              <a:t>the UK are legally obliged to comply with this Act, subject to some exemptions.</a:t>
            </a:r>
          </a:p>
          <a:p>
            <a:pPr lvl="1"/>
            <a:r>
              <a:rPr lang="en-US" sz="1600" dirty="0"/>
              <a:t>Compliance with the Act is enforced by an independent authority, the Information Commissioner's Office (ICO). The ICO maintains guidance relating to the Act</a:t>
            </a:r>
          </a:p>
          <a:p>
            <a:pPr marL="266700" indent="-266700">
              <a:buClr>
                <a:srgbClr val="00B050"/>
              </a:buClr>
              <a:buSzPct val="75000"/>
            </a:pPr>
            <a:r>
              <a:rPr lang="en-GB" sz="1600" dirty="0" smtClean="0"/>
              <a:t>It is aimed at protecting the rights of the individual to privacy. The Act is quite complex but there are basically eight common sense rules - known as the ‘data protection principles’</a:t>
            </a:r>
          </a:p>
          <a:p>
            <a:pPr marL="266700" indent="-266700">
              <a:buClr>
                <a:srgbClr val="00B050"/>
              </a:buClr>
              <a:buSzPct val="75000"/>
            </a:pPr>
            <a:r>
              <a:rPr lang="en-GB" sz="1600" dirty="0" smtClean="0"/>
              <a:t>Gives important rights to the person about whom the data is held about. This includes the right to know what information is held, including information held by an employer, and the right to correct information that is wrong</a:t>
            </a:r>
          </a:p>
          <a:p>
            <a:pPr marL="635000" lvl="1" indent="-266700"/>
            <a:r>
              <a:rPr lang="en-GB" sz="1600" dirty="0" smtClean="0"/>
              <a:t>Compensation can be claimed through the courts if an organisation breaches this Act and causes damage, such as financial loss, claim for distress caused as a result of the incident</a:t>
            </a:r>
          </a:p>
          <a:p>
            <a:pPr marL="266700" indent="-266700">
              <a:buClr>
                <a:srgbClr val="00B050"/>
              </a:buClr>
              <a:buSzPct val="75000"/>
            </a:pPr>
            <a:r>
              <a:rPr lang="en-GB" sz="1600" dirty="0" smtClean="0"/>
              <a:t>If an organisation holds any data on individuals, it must register under the Act.</a:t>
            </a:r>
          </a:p>
          <a:p>
            <a:pPr marL="635000" lvl="1" indent="-266700"/>
            <a:r>
              <a:rPr lang="en-GB" sz="1600" dirty="0" smtClean="0"/>
              <a:t>Employees must adhere to the Act and the employer will have rules/ guidelines to follow</a:t>
            </a:r>
          </a:p>
          <a:p>
            <a:pPr marL="635000" lvl="1" indent="-266700"/>
            <a:r>
              <a:rPr lang="en-GB" sz="1600" dirty="0" smtClean="0"/>
              <a:t>The employer will be prosecuted if they break this law and if an employee is found to be negligent, he/she may be liable for prosecution too.</a:t>
            </a:r>
          </a:p>
        </p:txBody>
      </p:sp>
      <p:sp>
        <p:nvSpPr>
          <p:cNvPr id="8" name="Title 1"/>
          <p:cNvSpPr>
            <a:spLocks noGrp="1"/>
          </p:cNvSpPr>
          <p:nvPr>
            <p:ph type="title"/>
          </p:nvPr>
        </p:nvSpPr>
        <p:spPr>
          <a:xfrm>
            <a:off x="35496" y="44624"/>
            <a:ext cx="8856984" cy="576064"/>
          </a:xfrm>
        </p:spPr>
        <p:txBody>
          <a:bodyPr>
            <a:noAutofit/>
          </a:bodyPr>
          <a:lstStyle/>
          <a:p>
            <a:r>
              <a:rPr lang="en-US" sz="2900" dirty="0" smtClean="0"/>
              <a:t>4.1 - UK </a:t>
            </a:r>
            <a:r>
              <a:rPr lang="en-US" sz="2900" dirty="0"/>
              <a:t>legislation and regulation </a:t>
            </a:r>
            <a:r>
              <a:rPr lang="en-US" sz="2900" dirty="0" smtClean="0"/>
              <a:t>– Data protection Act</a:t>
            </a:r>
            <a:endParaRPr lang="en-US" sz="2900" b="0" dirty="0"/>
          </a:p>
        </p:txBody>
      </p:sp>
    </p:spTree>
    <p:extLst>
      <p:ext uri="{BB962C8B-B14F-4D97-AF65-F5344CB8AC3E}">
        <p14:creationId xmlns:p14="http://schemas.microsoft.com/office/powerpoint/2010/main" val="123717917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271" y="1053480"/>
            <a:ext cx="8569201" cy="5903912"/>
          </a:xfrm>
        </p:spPr>
        <p:txBody>
          <a:bodyPr>
            <a:noAutofit/>
          </a:bodyPr>
          <a:lstStyle/>
          <a:p>
            <a:pPr marL="255588" indent="-255588">
              <a:spcAft>
                <a:spcPts val="300"/>
              </a:spcAft>
            </a:pPr>
            <a:r>
              <a:rPr lang="en-US" sz="1250" dirty="0" smtClean="0"/>
              <a:t>The Act defines eight principles of information-handling practice:</a:t>
            </a:r>
          </a:p>
          <a:p>
            <a:pPr>
              <a:spcAft>
                <a:spcPts val="300"/>
              </a:spcAft>
              <a:buFont typeface="+mj-lt"/>
              <a:buAutoNum type="arabicPeriod"/>
            </a:pPr>
            <a:r>
              <a:rPr lang="en-US" sz="1250" dirty="0" smtClean="0"/>
              <a:t>Personal data shall be processed fairly and lawfully and, in particular, shall not be processed unless conditions are met. </a:t>
            </a:r>
          </a:p>
          <a:p>
            <a:pPr>
              <a:spcAft>
                <a:spcPts val="300"/>
              </a:spcAft>
              <a:buFont typeface="+mj-lt"/>
              <a:buAutoNum type="arabicPeriod"/>
            </a:pPr>
            <a:r>
              <a:rPr lang="en-US" sz="1250" dirty="0" smtClean="0"/>
              <a:t>Personal data shall be obtained only for one or more specified and lawful purposes, and shall not be further processed in any manner incompatible with that purpose or those purposes</a:t>
            </a:r>
          </a:p>
          <a:p>
            <a:pPr>
              <a:spcAft>
                <a:spcPts val="300"/>
              </a:spcAft>
              <a:buFont typeface="+mj-lt"/>
              <a:buAutoNum type="arabicPeriod"/>
            </a:pPr>
            <a:r>
              <a:rPr lang="en-US" sz="1250" dirty="0" smtClean="0"/>
              <a:t>Personal data shall be adequate, relevant and not excessive in relation to the purpose or purposes for which they are processed</a:t>
            </a:r>
          </a:p>
          <a:p>
            <a:pPr>
              <a:spcAft>
                <a:spcPts val="300"/>
              </a:spcAft>
              <a:buFont typeface="+mj-lt"/>
              <a:buAutoNum type="arabicPeriod"/>
            </a:pPr>
            <a:r>
              <a:rPr lang="en-US" sz="1250" dirty="0" smtClean="0"/>
              <a:t>Personal data shall be accurate and, where necessary, kept up to date</a:t>
            </a:r>
          </a:p>
          <a:p>
            <a:pPr>
              <a:spcAft>
                <a:spcPts val="300"/>
              </a:spcAft>
              <a:buFont typeface="+mj-lt"/>
              <a:buAutoNum type="arabicPeriod"/>
            </a:pPr>
            <a:r>
              <a:rPr lang="en-US" sz="1250" dirty="0" smtClean="0"/>
              <a:t>Personal data processed for any purpose or purposes shall not be kept for longer than is necessary for that purpose or those purposes</a:t>
            </a:r>
          </a:p>
          <a:p>
            <a:pPr>
              <a:spcAft>
                <a:spcPts val="300"/>
              </a:spcAft>
              <a:buFont typeface="+mj-lt"/>
              <a:buAutoNum type="arabicPeriod"/>
            </a:pPr>
            <a:r>
              <a:rPr lang="en-US" sz="1250" dirty="0" smtClean="0"/>
              <a:t>Personal data shall be processed in accordance with the rights of data subjects under this Act</a:t>
            </a:r>
          </a:p>
          <a:p>
            <a:pPr>
              <a:spcAft>
                <a:spcPts val="300"/>
              </a:spcAft>
              <a:buFont typeface="+mj-lt"/>
              <a:buAutoNum type="arabicPeriod"/>
            </a:pPr>
            <a:r>
              <a:rPr lang="en-US" sz="1250" dirty="0" smtClean="0"/>
              <a:t>Appropriate technical and organisational measures shall be taken against unauthorised or unlawful processing of personal data and against accidental loss or destruction of, or damage to, personal data</a:t>
            </a:r>
          </a:p>
          <a:p>
            <a:pPr>
              <a:spcAft>
                <a:spcPts val="300"/>
              </a:spcAft>
              <a:buFont typeface="+mj-lt"/>
              <a:buAutoNum type="arabicPeriod"/>
            </a:pPr>
            <a:r>
              <a:rPr lang="en-US" sz="1250" dirty="0" smtClean="0"/>
              <a:t>Personal data shall not be transferred to a country or territory outside the European Economic Area unless that country or territory ensures an adequate level of protection for the rights and freedoms of data subjects in relation to the processing of personal data.</a:t>
            </a:r>
          </a:p>
          <a:p>
            <a:pPr marL="365125" indent="-365125">
              <a:spcAft>
                <a:spcPts val="300"/>
              </a:spcAft>
              <a:buNone/>
            </a:pPr>
            <a:r>
              <a:rPr lang="en-GB" sz="1250" dirty="0" smtClean="0"/>
              <a:t>Basically this means that data must be:</a:t>
            </a:r>
          </a:p>
          <a:p>
            <a:pPr>
              <a:spcAft>
                <a:spcPts val="300"/>
              </a:spcAft>
              <a:buClr>
                <a:srgbClr val="FF6600"/>
              </a:buClr>
              <a:buFontTx/>
              <a:buAutoNum type="arabicPeriod"/>
            </a:pPr>
            <a:r>
              <a:rPr lang="en-GB" sz="1250" dirty="0" smtClean="0"/>
              <a:t>fairly and lawfully processed (used)</a:t>
            </a:r>
          </a:p>
          <a:p>
            <a:pPr>
              <a:spcAft>
                <a:spcPts val="300"/>
              </a:spcAft>
              <a:buClr>
                <a:srgbClr val="FF6600"/>
              </a:buClr>
              <a:buFontTx/>
              <a:buAutoNum type="arabicPeriod"/>
            </a:pPr>
            <a:r>
              <a:rPr lang="en-GB" sz="1250" dirty="0" smtClean="0"/>
              <a:t>used for limited purposes</a:t>
            </a:r>
          </a:p>
          <a:p>
            <a:pPr>
              <a:spcAft>
                <a:spcPts val="300"/>
              </a:spcAft>
              <a:buClr>
                <a:srgbClr val="FF6600"/>
              </a:buClr>
              <a:buFontTx/>
              <a:buAutoNum type="arabicPeriod"/>
            </a:pPr>
            <a:r>
              <a:rPr lang="en-GB" sz="1250" dirty="0" smtClean="0"/>
              <a:t>adequate and relevant - only what is needed may be used</a:t>
            </a:r>
          </a:p>
          <a:p>
            <a:pPr>
              <a:spcAft>
                <a:spcPts val="300"/>
              </a:spcAft>
              <a:buClr>
                <a:srgbClr val="FF6600"/>
              </a:buClr>
              <a:buFontTx/>
              <a:buAutoNum type="arabicPeriod"/>
            </a:pPr>
            <a:r>
              <a:rPr lang="en-GB" sz="1250" dirty="0" smtClean="0"/>
              <a:t>accurate</a:t>
            </a:r>
          </a:p>
          <a:p>
            <a:pPr>
              <a:spcAft>
                <a:spcPts val="300"/>
              </a:spcAft>
              <a:buClr>
                <a:srgbClr val="FF6600"/>
              </a:buClr>
              <a:buFontTx/>
              <a:buAutoNum type="arabicPeriod"/>
            </a:pPr>
            <a:r>
              <a:rPr lang="en-GB" sz="1250" dirty="0" smtClean="0"/>
              <a:t>not kept for longer than is necessary</a:t>
            </a:r>
          </a:p>
          <a:p>
            <a:pPr>
              <a:spcAft>
                <a:spcPts val="300"/>
              </a:spcAft>
              <a:buClr>
                <a:srgbClr val="FF6600"/>
              </a:buClr>
              <a:buFontTx/>
              <a:buAutoNum type="arabicPeriod"/>
            </a:pPr>
            <a:r>
              <a:rPr lang="en-GB" sz="1250" dirty="0" smtClean="0"/>
              <a:t>accessible to the individual and able to be corrected or removed where necessary</a:t>
            </a:r>
          </a:p>
          <a:p>
            <a:pPr>
              <a:spcAft>
                <a:spcPts val="300"/>
              </a:spcAft>
              <a:buClr>
                <a:srgbClr val="FF6600"/>
              </a:buClr>
              <a:buFontTx/>
              <a:buAutoNum type="arabicPeriod"/>
            </a:pPr>
            <a:r>
              <a:rPr lang="en-GB" sz="1250" dirty="0" smtClean="0"/>
              <a:t>secure</a:t>
            </a:r>
          </a:p>
          <a:p>
            <a:pPr>
              <a:spcAft>
                <a:spcPts val="300"/>
              </a:spcAft>
              <a:buClr>
                <a:srgbClr val="FF6600"/>
              </a:buClr>
              <a:buFontTx/>
              <a:buAutoNum type="arabicPeriod"/>
            </a:pPr>
            <a:r>
              <a:rPr lang="en-GB" sz="1250" dirty="0" smtClean="0"/>
              <a:t>not transferred to countries without adequate protection.</a:t>
            </a:r>
          </a:p>
          <a:p>
            <a:pPr marL="0" indent="0">
              <a:spcAft>
                <a:spcPts val="300"/>
              </a:spcAft>
              <a:buClr>
                <a:srgbClr val="FF6600"/>
              </a:buClr>
              <a:buNone/>
            </a:pPr>
            <a:r>
              <a:rPr lang="en-GB" sz="1250" b="1" dirty="0" smtClean="0"/>
              <a:t>Task 01 </a:t>
            </a:r>
            <a:r>
              <a:rPr lang="en-GB" sz="1250" dirty="0" smtClean="0"/>
              <a:t>- </a:t>
            </a:r>
            <a:r>
              <a:rPr lang="en-GB" sz="1250" dirty="0"/>
              <a:t>Produce a </a:t>
            </a:r>
            <a:r>
              <a:rPr lang="en-GB" sz="1250" b="1" dirty="0"/>
              <a:t>report</a:t>
            </a:r>
            <a:r>
              <a:rPr lang="en-GB" sz="1250" dirty="0"/>
              <a:t> describing </a:t>
            </a:r>
            <a:r>
              <a:rPr lang="en-GB" sz="1250" dirty="0" smtClean="0"/>
              <a:t>what each of the stipulations means in school terms, the </a:t>
            </a:r>
            <a:r>
              <a:rPr lang="en-GB" sz="1250" dirty="0"/>
              <a:t>risks </a:t>
            </a:r>
            <a:r>
              <a:rPr lang="en-GB" sz="1250" dirty="0" smtClean="0"/>
              <a:t>to information it protects and </a:t>
            </a:r>
            <a:r>
              <a:rPr lang="en-GB" sz="1250" dirty="0"/>
              <a:t>the measures </a:t>
            </a:r>
            <a:r>
              <a:rPr lang="en-GB" sz="1250" dirty="0" smtClean="0"/>
              <a:t>a school needs to consider </a:t>
            </a:r>
            <a:r>
              <a:rPr lang="en-GB" sz="1250" dirty="0"/>
              <a:t>when dealing within data </a:t>
            </a:r>
            <a:r>
              <a:rPr lang="en-GB" sz="1250" dirty="0" smtClean="0"/>
              <a:t>held</a:t>
            </a:r>
            <a:endParaRPr lang="en-GB" sz="1250" dirty="0"/>
          </a:p>
        </p:txBody>
      </p:sp>
      <p:sp>
        <p:nvSpPr>
          <p:cNvPr id="6" name="Title 1"/>
          <p:cNvSpPr>
            <a:spLocks noGrp="1"/>
          </p:cNvSpPr>
          <p:nvPr>
            <p:ph type="title"/>
          </p:nvPr>
        </p:nvSpPr>
        <p:spPr>
          <a:xfrm>
            <a:off x="35496" y="44624"/>
            <a:ext cx="8856984" cy="576064"/>
          </a:xfrm>
        </p:spPr>
        <p:txBody>
          <a:bodyPr>
            <a:noAutofit/>
          </a:bodyPr>
          <a:lstStyle/>
          <a:p>
            <a:r>
              <a:rPr lang="en-US" sz="2900" dirty="0" smtClean="0"/>
              <a:t>4.1 - UK </a:t>
            </a:r>
            <a:r>
              <a:rPr lang="en-US" sz="2900" dirty="0"/>
              <a:t>legislation and regulation </a:t>
            </a:r>
            <a:r>
              <a:rPr lang="en-US" sz="2900" dirty="0" smtClean="0"/>
              <a:t>– Data protection Act</a:t>
            </a:r>
            <a:endParaRPr lang="en-US" sz="2900" b="0" dirty="0"/>
          </a:p>
        </p:txBody>
      </p:sp>
    </p:spTree>
    <p:extLst>
      <p:ext uri="{BB962C8B-B14F-4D97-AF65-F5344CB8AC3E}">
        <p14:creationId xmlns:p14="http://schemas.microsoft.com/office/powerpoint/2010/main" val="322669248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53232"/>
            <a:ext cx="8713788" cy="5472112"/>
          </a:xfrm>
        </p:spPr>
        <p:txBody>
          <a:bodyPr>
            <a:noAutofit/>
          </a:bodyPr>
          <a:lstStyle/>
          <a:p>
            <a:pPr marL="177800" indent="-177800">
              <a:spcAft>
                <a:spcPts val="0"/>
              </a:spcAft>
              <a:buClr>
                <a:srgbClr val="00B050"/>
              </a:buClr>
              <a:buSzPct val="75000"/>
            </a:pPr>
            <a:r>
              <a:rPr lang="en-GB" sz="1800" dirty="0" smtClean="0"/>
              <a:t>Just buying a book, CD, video or computer program does not give you the right to make copies (even for private use) or play or show them in public. The right to do these things generally belongs to the copyright owner, so you will need their permission to use their material. </a:t>
            </a:r>
          </a:p>
          <a:p>
            <a:pPr marL="177800" indent="-177800">
              <a:spcAft>
                <a:spcPts val="0"/>
              </a:spcAft>
              <a:buClr>
                <a:srgbClr val="00B050"/>
              </a:buClr>
              <a:buSzPct val="75000"/>
            </a:pPr>
            <a:r>
              <a:rPr lang="en-GB" sz="1800" b="1" dirty="0" smtClean="0"/>
              <a:t>Copyrighted </a:t>
            </a:r>
            <a:r>
              <a:rPr lang="en-GB" sz="1800" b="1" dirty="0"/>
              <a:t>images versus copyright free images </a:t>
            </a:r>
            <a:r>
              <a:rPr lang="en-GB" sz="1800" dirty="0"/>
              <a:t>– They say free stuff is worth every penny you pay for it. The internet is full of images, every picture you could want, who would notice if you took it. Copyright is the second most important and quoted law in ICT, the one that is breached the most and one that is considered thin in terms of prosecution and </a:t>
            </a:r>
            <a:r>
              <a:rPr lang="en-GB" sz="1800" dirty="0" smtClean="0"/>
              <a:t>effect.</a:t>
            </a:r>
          </a:p>
          <a:p>
            <a:pPr marL="177800" indent="-177800">
              <a:spcAft>
                <a:spcPts val="0"/>
              </a:spcAft>
              <a:buClr>
                <a:srgbClr val="00B050"/>
              </a:buClr>
              <a:buSzPct val="75000"/>
            </a:pPr>
            <a:r>
              <a:rPr lang="en-GB" sz="1800" b="1" dirty="0" smtClean="0"/>
              <a:t>What </a:t>
            </a:r>
            <a:r>
              <a:rPr lang="en-GB" sz="1800" b="1" dirty="0"/>
              <a:t>is protected by copyright? </a:t>
            </a:r>
            <a:r>
              <a:rPr lang="en-GB" sz="1800" b="1" dirty="0" smtClean="0"/>
              <a:t>- </a:t>
            </a:r>
            <a:r>
              <a:rPr lang="en-GB" sz="1800" dirty="0" smtClean="0"/>
              <a:t>Copyright </a:t>
            </a:r>
            <a:r>
              <a:rPr lang="en-GB" sz="1800" dirty="0"/>
              <a:t>protects original literary, dramatic, musical and artistic works, published editions of works, sound recordings (including CDs), films (including videos and DVDs) and broadcasts. The creator of the material has the right to control the way their work can be used. Their rights cover such things as: </a:t>
            </a:r>
            <a:endParaRPr lang="en-GB" sz="1800" dirty="0" smtClean="0"/>
          </a:p>
          <a:p>
            <a:pPr marL="177800" indent="-177800">
              <a:spcAft>
                <a:spcPts val="0"/>
              </a:spcAft>
              <a:buClr>
                <a:srgbClr val="00B050"/>
              </a:buClr>
              <a:buSzPct val="75000"/>
            </a:pPr>
            <a:r>
              <a:rPr lang="en-GB" sz="1800" dirty="0" smtClean="0"/>
              <a:t>So </a:t>
            </a:r>
            <a:r>
              <a:rPr lang="en-GB" sz="1800" dirty="0"/>
              <a:t>copyright is a type of ‘intellectual property’ and, like physical property, cannot usually be used without the owner’s permission. </a:t>
            </a:r>
          </a:p>
          <a:p>
            <a:pPr marL="0" indent="0">
              <a:spcAft>
                <a:spcPts val="0"/>
              </a:spcAft>
              <a:buNone/>
            </a:pPr>
            <a:endParaRPr lang="en-GB" sz="2000" b="1" dirty="0" smtClean="0"/>
          </a:p>
          <a:p>
            <a:pPr marL="0" indent="0">
              <a:spcAft>
                <a:spcPts val="0"/>
              </a:spcAft>
              <a:buNone/>
            </a:pPr>
            <a:endParaRPr lang="en-GB" sz="1800" b="1" dirty="0"/>
          </a:p>
          <a:p>
            <a:pPr marL="0" indent="0">
              <a:spcAft>
                <a:spcPts val="0"/>
              </a:spcAft>
              <a:buNone/>
            </a:pPr>
            <a:r>
              <a:rPr lang="en-GB" sz="1800" b="1" dirty="0" smtClean="0">
                <a:solidFill>
                  <a:srgbClr val="FF0000"/>
                </a:solidFill>
              </a:rPr>
              <a:t>Task 02 </a:t>
            </a:r>
            <a:r>
              <a:rPr lang="en-GB" sz="1800" b="1" dirty="0">
                <a:solidFill>
                  <a:srgbClr val="FF0000"/>
                </a:solidFill>
              </a:rPr>
              <a:t>– </a:t>
            </a:r>
            <a:r>
              <a:rPr lang="en-GB" sz="1800" dirty="0" smtClean="0">
                <a:solidFill>
                  <a:srgbClr val="FF0000"/>
                </a:solidFill>
              </a:rPr>
              <a:t>Describe in terms of a school, the intention of the Copyright Act and describe the risks and the measures you need to take to prevent illegal use of resources.</a:t>
            </a:r>
          </a:p>
          <a:p>
            <a:pPr marL="0" indent="0">
              <a:spcAft>
                <a:spcPts val="0"/>
              </a:spcAft>
              <a:buNone/>
            </a:pPr>
            <a:r>
              <a:rPr lang="en-US" sz="1800" dirty="0" smtClean="0"/>
              <a:t>For example, Performing in Public and playing videos for students in the last days.</a:t>
            </a:r>
            <a:endParaRPr lang="en-GB" sz="1800" dirty="0" smtClean="0"/>
          </a:p>
        </p:txBody>
      </p:sp>
      <p:graphicFrame>
        <p:nvGraphicFramePr>
          <p:cNvPr id="5" name="Table 4"/>
          <p:cNvGraphicFramePr>
            <a:graphicFrameLocks noGrp="1"/>
          </p:cNvGraphicFramePr>
          <p:nvPr>
            <p:extLst>
              <p:ext uri="{D42A27DB-BD31-4B8C-83A1-F6EECF244321}">
                <p14:modId xmlns:p14="http://schemas.microsoft.com/office/powerpoint/2010/main" val="1507029037"/>
              </p:ext>
            </p:extLst>
          </p:nvPr>
        </p:nvGraphicFramePr>
        <p:xfrm>
          <a:off x="251520" y="5229200"/>
          <a:ext cx="8568952" cy="518160"/>
        </p:xfrm>
        <a:graphic>
          <a:graphicData uri="http://schemas.openxmlformats.org/drawingml/2006/table">
            <a:tbl>
              <a:tblPr firstRow="1" bandRow="1">
                <a:tableStyleId>{5C22544A-7EE6-4342-B048-85BDC9FD1C3A}</a:tableStyleId>
              </a:tblPr>
              <a:tblGrid>
                <a:gridCol w="785487"/>
                <a:gridCol w="970445"/>
                <a:gridCol w="1124388"/>
                <a:gridCol w="2832315"/>
                <a:gridCol w="1662281"/>
                <a:gridCol w="1194036"/>
              </a:tblGrid>
              <a:tr h="370840">
                <a:tc>
                  <a:txBody>
                    <a:bodyPr/>
                    <a:lstStyle/>
                    <a:p>
                      <a:pPr algn="ctr"/>
                      <a:r>
                        <a:rPr lang="en-GB" sz="1400" dirty="0" smtClean="0">
                          <a:solidFill>
                            <a:schemeClr val="tx1"/>
                          </a:solidFill>
                          <a:latin typeface="Calibri" pitchFamily="34" charset="0"/>
                          <a:cs typeface="Calibri" pitchFamily="34" charset="0"/>
                        </a:rPr>
                        <a:t>Copying</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algn="ctr"/>
                      <a:r>
                        <a:rPr lang="en-GB" sz="1400" dirty="0" smtClean="0">
                          <a:solidFill>
                            <a:schemeClr val="tx1"/>
                          </a:solidFill>
                          <a:latin typeface="Calibri" pitchFamily="34" charset="0"/>
                          <a:cs typeface="Calibri" pitchFamily="34" charset="0"/>
                        </a:rPr>
                        <a:t>Adapting</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algn="ctr"/>
                      <a:r>
                        <a:rPr lang="en-GB" sz="1400" dirty="0" smtClean="0">
                          <a:solidFill>
                            <a:schemeClr val="tx1"/>
                          </a:solidFill>
                          <a:latin typeface="Calibri" pitchFamily="34" charset="0"/>
                          <a:cs typeface="Calibri" pitchFamily="34" charset="0"/>
                        </a:rPr>
                        <a:t>Distributing</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algn="ctr"/>
                      <a:r>
                        <a:rPr lang="en-GB" sz="1400" dirty="0" smtClean="0">
                          <a:solidFill>
                            <a:schemeClr val="tx1"/>
                          </a:solidFill>
                          <a:latin typeface="Calibri" pitchFamily="34" charset="0"/>
                          <a:cs typeface="Calibri" pitchFamily="34" charset="0"/>
                        </a:rPr>
                        <a:t>Communicating through Electronic means to the Public</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algn="ctr"/>
                      <a:r>
                        <a:rPr lang="en-GB" sz="1400" dirty="0" smtClean="0">
                          <a:solidFill>
                            <a:schemeClr val="tx1"/>
                          </a:solidFill>
                          <a:latin typeface="Calibri" pitchFamily="34" charset="0"/>
                          <a:cs typeface="Calibri" pitchFamily="34" charset="0"/>
                        </a:rPr>
                        <a:t>Renting or Lending Copies to the Public </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algn="ctr"/>
                      <a:r>
                        <a:rPr lang="en-GB" sz="1400" dirty="0" smtClean="0">
                          <a:solidFill>
                            <a:schemeClr val="tx1"/>
                          </a:solidFill>
                          <a:latin typeface="Calibri" pitchFamily="34" charset="0"/>
                          <a:cs typeface="Calibri" pitchFamily="34" charset="0"/>
                        </a:rPr>
                        <a:t>Performing in Public</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r>
            </a:tbl>
          </a:graphicData>
        </a:graphic>
      </p:graphicFrame>
      <p:sp>
        <p:nvSpPr>
          <p:cNvPr id="7" name="Title 1"/>
          <p:cNvSpPr>
            <a:spLocks noGrp="1"/>
          </p:cNvSpPr>
          <p:nvPr>
            <p:ph type="title"/>
          </p:nvPr>
        </p:nvSpPr>
        <p:spPr>
          <a:xfrm>
            <a:off x="35496" y="44624"/>
            <a:ext cx="8856984" cy="576064"/>
          </a:xfrm>
        </p:spPr>
        <p:txBody>
          <a:bodyPr>
            <a:noAutofit/>
          </a:bodyPr>
          <a:lstStyle/>
          <a:p>
            <a:r>
              <a:rPr lang="en-US" sz="2300" dirty="0" smtClean="0"/>
              <a:t>4.1 - UK </a:t>
            </a:r>
            <a:r>
              <a:rPr lang="en-US" sz="2300" dirty="0"/>
              <a:t>legislation and regulation </a:t>
            </a:r>
            <a:r>
              <a:rPr lang="en-US" sz="2300" dirty="0" smtClean="0"/>
              <a:t>– Copyright and Designs Patent Act</a:t>
            </a:r>
            <a:endParaRPr lang="en-US" sz="2300" b="0" dirty="0"/>
          </a:p>
        </p:txBody>
      </p:sp>
    </p:spTree>
    <p:extLst>
      <p:ext uri="{BB962C8B-B14F-4D97-AF65-F5344CB8AC3E}">
        <p14:creationId xmlns:p14="http://schemas.microsoft.com/office/powerpoint/2010/main" val="185450142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271" y="1081484"/>
            <a:ext cx="8569201" cy="5803900"/>
          </a:xfrm>
        </p:spPr>
        <p:txBody>
          <a:bodyPr>
            <a:noAutofit/>
          </a:bodyPr>
          <a:lstStyle/>
          <a:p>
            <a:pPr marL="285750" indent="-285750">
              <a:spcAft>
                <a:spcPts val="0"/>
              </a:spcAft>
              <a:buClr>
                <a:srgbClr val="00B050"/>
              </a:buClr>
              <a:buSzPct val="75000"/>
            </a:pPr>
            <a:r>
              <a:rPr lang="en-GB" sz="1740" b="1" dirty="0" smtClean="0"/>
              <a:t>What about computer programs and material stored in computers? - </a:t>
            </a:r>
            <a:r>
              <a:rPr lang="en-GB" sz="1740" dirty="0" smtClean="0"/>
              <a:t>A computer program is protected as a literary work. </a:t>
            </a:r>
          </a:p>
          <a:p>
            <a:pPr marL="285750" indent="-285750">
              <a:spcAft>
                <a:spcPts val="0"/>
              </a:spcAft>
              <a:buClr>
                <a:srgbClr val="00B050"/>
              </a:buClr>
              <a:buSzPct val="75000"/>
            </a:pPr>
            <a:r>
              <a:rPr lang="en-GB" sz="1740" dirty="0" smtClean="0"/>
              <a:t>Converting a program into or between computer languages and codes counts as ‘adapting’ a work </a:t>
            </a:r>
          </a:p>
          <a:p>
            <a:pPr marL="285750" indent="-285750">
              <a:spcAft>
                <a:spcPts val="0"/>
              </a:spcAft>
              <a:buClr>
                <a:srgbClr val="00B050"/>
              </a:buClr>
              <a:buSzPct val="75000"/>
            </a:pPr>
            <a:r>
              <a:rPr lang="en-GB" sz="1740" dirty="0" smtClean="0"/>
              <a:t>Storing any work in a computer involves ‘copying’ the work</a:t>
            </a:r>
          </a:p>
          <a:p>
            <a:pPr marL="285750" indent="-285750">
              <a:spcAft>
                <a:spcPts val="0"/>
              </a:spcAft>
              <a:buClr>
                <a:srgbClr val="00B050"/>
              </a:buClr>
              <a:buSzPct val="75000"/>
            </a:pPr>
            <a:r>
              <a:rPr lang="en-GB" sz="1740" dirty="0" smtClean="0"/>
              <a:t>Running a computer program or displaying work on a VDU will usually involve ‘copying’</a:t>
            </a:r>
          </a:p>
          <a:p>
            <a:pPr marL="285750" indent="-285750">
              <a:spcAft>
                <a:spcPts val="0"/>
              </a:spcAft>
              <a:buClr>
                <a:srgbClr val="00B050"/>
              </a:buClr>
              <a:buSzPct val="75000"/>
            </a:pPr>
            <a:r>
              <a:rPr lang="en-GB" sz="1740" b="1" dirty="0"/>
              <a:t>Is material on the internet protected by copyright? - </a:t>
            </a:r>
            <a:r>
              <a:rPr lang="en-GB" sz="1740" dirty="0"/>
              <a:t>Copyright material sent over the internet or stored on web servers will usually be protected in the same way as material recorded on other media. </a:t>
            </a:r>
          </a:p>
          <a:p>
            <a:pPr marL="285750" indent="-285750">
              <a:spcAft>
                <a:spcPts val="0"/>
              </a:spcAft>
              <a:buClr>
                <a:srgbClr val="00B050"/>
              </a:buClr>
              <a:buSzPct val="75000"/>
            </a:pPr>
            <a:r>
              <a:rPr lang="en-GB" sz="1740" dirty="0"/>
              <a:t>So if you want to put copyright material on the internet to distribute or download copyright material that others have put on the internet, you will need to make sure that you have permission from the people who own the rights in the material</a:t>
            </a:r>
          </a:p>
          <a:p>
            <a:pPr marL="285750" indent="-285750">
              <a:spcAft>
                <a:spcPts val="0"/>
              </a:spcAft>
              <a:buClr>
                <a:srgbClr val="00B050"/>
              </a:buClr>
              <a:buSzPct val="75000"/>
            </a:pPr>
            <a:r>
              <a:rPr lang="en-GB" sz="1740" b="1" dirty="0"/>
              <a:t>Does copyright have to be registered? - </a:t>
            </a:r>
            <a:r>
              <a:rPr lang="en-GB" sz="1740" dirty="0"/>
              <a:t>Copyright protection in the UK is automatic, No registration system is necessary, i.e. no forms</a:t>
            </a:r>
            <a:r>
              <a:rPr lang="en-GB" sz="1740" b="1" dirty="0"/>
              <a:t> </a:t>
            </a:r>
            <a:r>
              <a:rPr lang="en-GB" sz="1740" dirty="0"/>
              <a:t>to complete and no fees to pay.</a:t>
            </a:r>
          </a:p>
          <a:p>
            <a:pPr marL="285750" indent="-285750">
              <a:spcAft>
                <a:spcPts val="0"/>
              </a:spcAft>
              <a:buClr>
                <a:srgbClr val="00B050"/>
              </a:buClr>
              <a:buSzPct val="75000"/>
            </a:pPr>
            <a:r>
              <a:rPr lang="en-GB" sz="1740" b="1" dirty="0"/>
              <a:t>Does work have to be marked to claim copyright? - </a:t>
            </a:r>
            <a:r>
              <a:rPr lang="en-GB" sz="1740" dirty="0"/>
              <a:t>In some countries you must mark the work with the international © mark followed by the creator’s name and the year of creation. (Additional information could be included such as how far you are happy for others to use your copyright material without permission)</a:t>
            </a:r>
          </a:p>
          <a:p>
            <a:pPr marL="285750" indent="-285750">
              <a:spcAft>
                <a:spcPts val="0"/>
              </a:spcAft>
              <a:buClr>
                <a:srgbClr val="00B050"/>
              </a:buClr>
              <a:buSzPct val="75000"/>
            </a:pPr>
            <a:r>
              <a:rPr lang="en-GB" sz="1740" dirty="0"/>
              <a:t>Not necessary in the UK, but helps if action is taken when copyrighted materials is used without required permission</a:t>
            </a:r>
            <a:r>
              <a:rPr lang="en-GB" sz="1740" dirty="0" smtClean="0"/>
              <a:t>.</a:t>
            </a:r>
          </a:p>
        </p:txBody>
      </p:sp>
      <p:sp>
        <p:nvSpPr>
          <p:cNvPr id="8" name="Title 1"/>
          <p:cNvSpPr>
            <a:spLocks noGrp="1"/>
          </p:cNvSpPr>
          <p:nvPr>
            <p:ph type="title"/>
          </p:nvPr>
        </p:nvSpPr>
        <p:spPr>
          <a:xfrm>
            <a:off x="35496" y="44624"/>
            <a:ext cx="8856984" cy="576064"/>
          </a:xfrm>
        </p:spPr>
        <p:txBody>
          <a:bodyPr>
            <a:noAutofit/>
          </a:bodyPr>
          <a:lstStyle/>
          <a:p>
            <a:r>
              <a:rPr lang="en-US" sz="2300" dirty="0" smtClean="0"/>
              <a:t>4.1 - UK </a:t>
            </a:r>
            <a:r>
              <a:rPr lang="en-US" sz="2300" dirty="0"/>
              <a:t>legislation and regulation </a:t>
            </a:r>
            <a:r>
              <a:rPr lang="en-US" sz="2300" dirty="0" smtClean="0"/>
              <a:t>– Copyright and Designs Patent Act</a:t>
            </a:r>
            <a:endParaRPr lang="en-US" sz="2300" b="0" dirty="0"/>
          </a:p>
        </p:txBody>
      </p:sp>
    </p:spTree>
    <p:extLst>
      <p:ext uri="{BB962C8B-B14F-4D97-AF65-F5344CB8AC3E}">
        <p14:creationId xmlns:p14="http://schemas.microsoft.com/office/powerpoint/2010/main" val="130555841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2.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6DD945F-B7B0-4691-A0D0-E2EAD6DA23B3}">
  <ds:schemaRefs>
    <ds:schemaRef ds:uri="http://schemas.microsoft.com/office/2006/documentManagement/types"/>
    <ds:schemaRef ds:uri="http://www.w3.org/XML/1998/namespace"/>
    <ds:schemaRef ds:uri="http://purl.org/dc/elements/1.1/"/>
    <ds:schemaRef ds:uri="http://purl.org/dc/terms/"/>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Enderoth</Template>
  <TotalTime>35896</TotalTime>
  <Words>8283</Words>
  <Application>Microsoft Office PowerPoint</Application>
  <PresentationFormat>On-screen Show (4:3)</PresentationFormat>
  <Paragraphs>451</Paragraphs>
  <Slides>37</Slides>
  <Notes>37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Courier New</vt:lpstr>
      <vt:lpstr>Lucida Sans Unicode</vt:lpstr>
      <vt:lpstr>Times New Roman</vt:lpstr>
      <vt:lpstr>Verdana</vt:lpstr>
      <vt:lpstr>Wingdings 2</vt:lpstr>
      <vt:lpstr>Wingdings 3</vt:lpstr>
      <vt:lpstr>Enderoth</vt:lpstr>
      <vt:lpstr>PowerPoint Presentation</vt:lpstr>
      <vt:lpstr>RELATED ACTIVITIES</vt:lpstr>
      <vt:lpstr>RELATED ACTIVITIES</vt:lpstr>
      <vt:lpstr>Assignment Scenario</vt:lpstr>
      <vt:lpstr>4.1 - UK legislation and regulation relating to the storage and use of information</vt:lpstr>
      <vt:lpstr>4.1 - UK legislation and regulation – Data protection Act</vt:lpstr>
      <vt:lpstr>4.1 - UK legislation and regulation – Data protection Act</vt:lpstr>
      <vt:lpstr>4.1 - UK legislation and regulation – Copyright and Designs Patent Act</vt:lpstr>
      <vt:lpstr>4.1 - UK legislation and regulation – Copyright and Designs Patent Act</vt:lpstr>
      <vt:lpstr>4.1 - UK legislation and regulation – Computer Misuse Act</vt:lpstr>
      <vt:lpstr>4.1 - UK legislation and regulation – Computer Misuse Act</vt:lpstr>
      <vt:lpstr>4.1 - UK legislation and regulation – Computer Misuse Act</vt:lpstr>
      <vt:lpstr>4.1 - UK legislation and regulation – Computer Misuse Act</vt:lpstr>
      <vt:lpstr>4.1 - UK legislation and regulation – Computer Misuse Act</vt:lpstr>
      <vt:lpstr>4.1 - UK legislation and regulation – Computer Misuse Act</vt:lpstr>
      <vt:lpstr>4.1 - UK legislation and regulation – Protection of Freedoms Act 2012</vt:lpstr>
      <vt:lpstr>4.1 - UK legislation and regulation – Regulation of Investigatory Powers Act</vt:lpstr>
      <vt:lpstr>4.1 - UK legislation and regulation – Regulation of Investigatory Powers Act</vt:lpstr>
      <vt:lpstr>4.1 - UK legislation and regulation – E-commerce Regulations</vt:lpstr>
      <vt:lpstr>4.1 - UK legislation and regulation – Regulation Impact</vt:lpstr>
      <vt:lpstr>4.2 - Consolidation</vt:lpstr>
      <vt:lpstr>4.3 - UK and Global Accessibility Legislation</vt:lpstr>
      <vt:lpstr>4.3 - UK and Global Accessibility Legislation - EPA</vt:lpstr>
      <vt:lpstr>4.3 - UK and Global Accessibility Legislation - SDA</vt:lpstr>
      <vt:lpstr>4.3 - UK and Global Accessibility Legislation - RRA</vt:lpstr>
      <vt:lpstr>4.3 - UK and Global Accessibility Legislation - DDA</vt:lpstr>
      <vt:lpstr>4.3 - UK and Global Accessibility Legislation - DDA</vt:lpstr>
      <vt:lpstr>4.3 - UK and Global Accessibility Legislation - UNCRP</vt:lpstr>
      <vt:lpstr>4.4 – Global Information and Protection</vt:lpstr>
      <vt:lpstr>4.4 – Global Information and Protection</vt:lpstr>
      <vt:lpstr>4.4 – Global Information and Protection</vt:lpstr>
      <vt:lpstr>4.5 – Green IT – What it is and Why Care?</vt:lpstr>
      <vt:lpstr>4.5 – Green IT – How to Be Green?</vt:lpstr>
      <vt:lpstr>4.5 – Green IT – How to Be Green?</vt:lpstr>
      <vt:lpstr>PowerPoint Presentation</vt:lpstr>
      <vt:lpstr>PowerPoint Presentation</vt:lpstr>
      <vt:lpstr>PowerPoint Presentation</vt:lpstr>
    </vt:vector>
  </TitlesOfParts>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dc:title>
  <dc:subject>eBusiness</dc:subject>
  <dc:creator>Enderoth</dc:creator>
  <cp:lastModifiedBy>Stephen Rafferty</cp:lastModifiedBy>
  <cp:revision>1437</cp:revision>
  <cp:lastPrinted>2014-01-22T18:25:48Z</cp:lastPrinted>
  <dcterms:created xsi:type="dcterms:W3CDTF">2008-03-12T11:01:44Z</dcterms:created>
  <dcterms:modified xsi:type="dcterms:W3CDTF">2018-08-05T18:40:46Z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